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6"/>
  </p:notesMasterIdLst>
  <p:sldIdLst>
    <p:sldId id="256" r:id="rId2"/>
    <p:sldId id="275" r:id="rId3"/>
    <p:sldId id="36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61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50" r:id="rId26"/>
    <p:sldId id="351" r:id="rId27"/>
    <p:sldId id="352" r:id="rId28"/>
    <p:sldId id="341" r:id="rId29"/>
    <p:sldId id="342" r:id="rId30"/>
    <p:sldId id="343" r:id="rId31"/>
    <p:sldId id="353" r:id="rId32"/>
    <p:sldId id="344" r:id="rId33"/>
    <p:sldId id="345" r:id="rId34"/>
    <p:sldId id="347" r:id="rId35"/>
    <p:sldId id="349" r:id="rId36"/>
    <p:sldId id="346" r:id="rId37"/>
    <p:sldId id="348" r:id="rId38"/>
    <p:sldId id="354" r:id="rId39"/>
    <p:sldId id="355" r:id="rId40"/>
    <p:sldId id="356" r:id="rId41"/>
    <p:sldId id="357" r:id="rId42"/>
    <p:sldId id="358" r:id="rId43"/>
    <p:sldId id="359" r:id="rId44"/>
    <p:sldId id="362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380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F990F-21C6-4147-8A1A-53FCE1217BD9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3F854-9E5D-4118-A05A-CB49E4CBF18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3F854-9E5D-4118-A05A-CB49E4CBF18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ergipark.org.tr/tr/download/article-file/1732250" TargetMode="External"/><Relationship Id="rId3" Type="http://schemas.openxmlformats.org/officeDocument/2006/relationships/hyperlink" Target="https://rushiblogs.weebly.com/aimachinelearning/learning-the-stochastic-gradient-descent-algorithm" TargetMode="External"/><Relationship Id="rId7" Type="http://schemas.openxmlformats.org/officeDocument/2006/relationships/hyperlink" Target="https://medium.com/swlh/dcgan-deep-convolutional-generative-adversarial-network-1a2e55c35133" TargetMode="External"/><Relationship Id="rId2" Type="http://schemas.openxmlformats.org/officeDocument/2006/relationships/hyperlink" Target="https://acikerisim.aku.edu.tr/xmlui/bitstream/handle/11630/9098/10282672.pdf?sequence=1&amp;isAllowed=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reilly.com/library/view/deep-learning-for/9781788295628/a5ce2fa2-8c67-4ead-a9bd-a2d07b5f3fa8.xhtml" TargetMode="External"/><Relationship Id="rId5" Type="http://schemas.openxmlformats.org/officeDocument/2006/relationships/hyperlink" Target="https://www.gercekbilim.com/amalgam-dolgular-guclu-mr-cihazlarindan-gecerken-civa-saliyor/" TargetMode="External"/><Relationship Id="rId10" Type="http://schemas.openxmlformats.org/officeDocument/2006/relationships/hyperlink" Target="https://openaccess.firat.edu.tr/xmlui/bitstream/handle/11508/18404/524890.pdf?sequence=1" TargetMode="External"/><Relationship Id="rId4" Type="http://schemas.openxmlformats.org/officeDocument/2006/relationships/hyperlink" Target="https://www.mdpi.com/2072-6694/14/11/2605/htm" TargetMode="External"/><Relationship Id="rId9" Type="http://schemas.openxmlformats.org/officeDocument/2006/relationships/hyperlink" Target="https://www.researchgate.net/publication/328347813_Derin_Ogrenme_ve_Saglik_Alanindaki_Uygulamalari/link/5f997a40a6fdccfd7b84e32a/downlo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81534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Medikal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İşlemede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Uygulamaları</a:t>
            </a:r>
            <a:endParaRPr lang="en-US" dirty="0"/>
          </a:p>
        </p:txBody>
      </p:sp>
      <p:pic>
        <p:nvPicPr>
          <p:cNvPr id="4" name="Picture 3" descr="deepLearn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1763746"/>
            <a:ext cx="5972935" cy="50942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A-1: PET </a:t>
            </a:r>
            <a:r>
              <a:rPr lang="en-US" sz="2400" dirty="0" err="1" smtClean="0"/>
              <a:t>görüntüsünden</a:t>
            </a:r>
            <a:r>
              <a:rPr lang="en-US" sz="2400" dirty="0" smtClean="0"/>
              <a:t> BT </a:t>
            </a:r>
            <a:r>
              <a:rPr lang="en-US" sz="2400" dirty="0" err="1" smtClean="0"/>
              <a:t>görüntüsüne</a:t>
            </a:r>
            <a:r>
              <a:rPr lang="en-US" sz="2400" dirty="0" smtClean="0"/>
              <a:t> </a:t>
            </a:r>
            <a:r>
              <a:rPr lang="en-US" sz="2400" dirty="0" err="1" smtClean="0"/>
              <a:t>dönüşüm</a:t>
            </a:r>
            <a:r>
              <a:rPr lang="en-US" sz="2400" dirty="0" smtClean="0"/>
              <a:t> </a:t>
            </a:r>
            <a:r>
              <a:rPr lang="en-US" sz="2400" dirty="0" err="1" smtClean="0"/>
              <a:t>sağlanmıştır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A-2: </a:t>
            </a:r>
            <a:r>
              <a:rPr lang="en-US" sz="2400" dirty="0" err="1" smtClean="0"/>
              <a:t>Mr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görüntüsündeki</a:t>
            </a:r>
            <a:r>
              <a:rPr lang="en-US" sz="2400" dirty="0" smtClean="0"/>
              <a:t> </a:t>
            </a:r>
            <a:r>
              <a:rPr lang="en-US" sz="2400" dirty="0" err="1" smtClean="0"/>
              <a:t>hareketlilikten</a:t>
            </a:r>
            <a:r>
              <a:rPr lang="en-US" sz="2400" dirty="0" smtClean="0"/>
              <a:t> </a:t>
            </a:r>
            <a:r>
              <a:rPr lang="en-US" sz="2400" dirty="0" err="1" smtClean="0"/>
              <a:t>kaynaklı</a:t>
            </a:r>
            <a:r>
              <a:rPr lang="en-US" sz="2400" dirty="0" smtClean="0"/>
              <a:t> </a:t>
            </a:r>
            <a:r>
              <a:rPr lang="en-US" sz="2400" dirty="0" err="1" smtClean="0"/>
              <a:t>bozukluğu</a:t>
            </a:r>
            <a:r>
              <a:rPr lang="en-US" sz="2400" dirty="0" smtClean="0"/>
              <a:t> </a:t>
            </a:r>
            <a:r>
              <a:rPr lang="en-US" sz="2400" dirty="0" err="1" smtClean="0"/>
              <a:t>iyileştirme</a:t>
            </a:r>
            <a:r>
              <a:rPr lang="en-US" sz="2400" dirty="0" smtClean="0"/>
              <a:t>  </a:t>
            </a:r>
            <a:r>
              <a:rPr lang="en-US" sz="2400" dirty="0" err="1" smtClean="0"/>
              <a:t>gerçekleştirilmiştir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A-3: PET </a:t>
            </a:r>
            <a:r>
              <a:rPr lang="en-US" sz="2400" dirty="0" err="1" smtClean="0"/>
              <a:t>görüntüsündeki</a:t>
            </a:r>
            <a:r>
              <a:rPr lang="en-US" sz="2400" dirty="0" smtClean="0"/>
              <a:t> </a:t>
            </a:r>
            <a:r>
              <a:rPr lang="en-US" sz="2400" dirty="0" err="1" smtClean="0"/>
              <a:t>gürültüyü</a:t>
            </a:r>
            <a:r>
              <a:rPr lang="en-US" sz="2400" dirty="0" smtClean="0"/>
              <a:t> </a:t>
            </a:r>
            <a:r>
              <a:rPr lang="en-US" sz="2400" dirty="0" err="1" smtClean="0"/>
              <a:t>azaltarak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görüntüde</a:t>
            </a:r>
            <a:r>
              <a:rPr lang="en-US" sz="2400" dirty="0" smtClean="0"/>
              <a:t> </a:t>
            </a:r>
            <a:r>
              <a:rPr lang="en-US" sz="2400" dirty="0" err="1" smtClean="0"/>
              <a:t>iyileştirme</a:t>
            </a:r>
            <a:r>
              <a:rPr lang="en-US" sz="2400" dirty="0" smtClean="0"/>
              <a:t> </a:t>
            </a:r>
            <a:r>
              <a:rPr lang="en-US" sz="2400" dirty="0" err="1" smtClean="0"/>
              <a:t>sağlanmıştır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A </a:t>
            </a:r>
            <a:r>
              <a:rPr lang="en-US" sz="2400" dirty="0" err="1" smtClean="0"/>
              <a:t>MedGAN</a:t>
            </a:r>
            <a:r>
              <a:rPr lang="en-US" sz="2400" dirty="0" smtClean="0"/>
              <a:t>(</a:t>
            </a:r>
            <a:r>
              <a:rPr lang="en-US" sz="2400" dirty="0" smtClean="0"/>
              <a:t> Medical image translation using </a:t>
            </a:r>
            <a:r>
              <a:rPr lang="en-US" sz="2400" dirty="0" smtClean="0"/>
              <a:t>GANs(Machine Learning Model)</a:t>
            </a:r>
            <a:r>
              <a:rPr lang="en-US" sz="2400" dirty="0" smtClean="0"/>
              <a:t>)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yapılan</a:t>
            </a:r>
            <a:r>
              <a:rPr lang="en-US" sz="2400" dirty="0" smtClean="0"/>
              <a:t> </a:t>
            </a:r>
            <a:r>
              <a:rPr lang="en-US" sz="2400" dirty="0" err="1" smtClean="0"/>
              <a:t>çalışmalar</a:t>
            </a:r>
            <a:endParaRPr lang="en-US" sz="2400" dirty="0" smtClean="0"/>
          </a:p>
          <a:p>
            <a:r>
              <a:rPr lang="en-US" sz="2400" dirty="0" smtClean="0"/>
              <a:t>B. </a:t>
            </a:r>
            <a:r>
              <a:rPr lang="en-US" sz="2400" dirty="0" err="1" smtClean="0"/>
              <a:t>çalışmada</a:t>
            </a:r>
            <a:r>
              <a:rPr lang="en-US" sz="2400" dirty="0" smtClean="0"/>
              <a:t> </a:t>
            </a:r>
            <a:r>
              <a:rPr lang="en-US" sz="2400" dirty="0" err="1" smtClean="0"/>
              <a:t>Düşük</a:t>
            </a:r>
            <a:r>
              <a:rPr lang="en-US" sz="2400" dirty="0" smtClean="0"/>
              <a:t> </a:t>
            </a:r>
            <a:r>
              <a:rPr lang="en-US" sz="2400" dirty="0" err="1" smtClean="0"/>
              <a:t>doz</a:t>
            </a:r>
            <a:r>
              <a:rPr lang="en-US" sz="2400" dirty="0" smtClean="0"/>
              <a:t> </a:t>
            </a:r>
            <a:r>
              <a:rPr lang="en-US" sz="2400" dirty="0" err="1" smtClean="0"/>
              <a:t>radyasyon</a:t>
            </a:r>
            <a:r>
              <a:rPr lang="en-US" sz="2400" dirty="0" smtClean="0"/>
              <a:t> </a:t>
            </a:r>
            <a:r>
              <a:rPr lang="en-US" sz="2400" dirty="0" err="1" smtClean="0"/>
              <a:t>kullanılarak</a:t>
            </a:r>
            <a:r>
              <a:rPr lang="en-US" sz="2400" dirty="0" smtClean="0"/>
              <a:t> </a:t>
            </a:r>
            <a:r>
              <a:rPr lang="en-US" sz="2400" dirty="0" err="1" smtClean="0"/>
              <a:t>çekilen</a:t>
            </a:r>
            <a:r>
              <a:rPr lang="en-US" sz="2400" dirty="0" smtClean="0"/>
              <a:t> </a:t>
            </a:r>
            <a:r>
              <a:rPr lang="en-US" sz="2400" dirty="0" err="1" smtClean="0"/>
              <a:t>tomografi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görüntülerindeki</a:t>
            </a:r>
            <a:r>
              <a:rPr lang="en-US" sz="2400" dirty="0" smtClean="0"/>
              <a:t> </a:t>
            </a:r>
            <a:r>
              <a:rPr lang="en-US" sz="2400" dirty="0" err="1" smtClean="0"/>
              <a:t>gürültü</a:t>
            </a:r>
            <a:r>
              <a:rPr lang="en-US" sz="2400" dirty="0" smtClean="0"/>
              <a:t> WGAN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giderilerek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üzerinde</a:t>
            </a:r>
            <a:r>
              <a:rPr lang="en-US" sz="2400" dirty="0" smtClean="0"/>
              <a:t> </a:t>
            </a:r>
            <a:r>
              <a:rPr lang="en-US" sz="2400" dirty="0" err="1" smtClean="0"/>
              <a:t>iyileştirme</a:t>
            </a:r>
            <a:r>
              <a:rPr lang="en-US" sz="2400" dirty="0" smtClean="0"/>
              <a:t> </a:t>
            </a:r>
            <a:r>
              <a:rPr lang="en-US" sz="2400" dirty="0" err="1" smtClean="0"/>
              <a:t>yapılarak</a:t>
            </a:r>
            <a:r>
              <a:rPr lang="en-US" sz="2400" dirty="0" smtClean="0"/>
              <a:t> normal </a:t>
            </a:r>
            <a:r>
              <a:rPr lang="en-US" sz="2400" dirty="0" err="1" smtClean="0"/>
              <a:t>dozda</a:t>
            </a:r>
            <a:r>
              <a:rPr lang="en-US" sz="2400" dirty="0" smtClean="0"/>
              <a:t> </a:t>
            </a:r>
            <a:r>
              <a:rPr lang="en-US" sz="2400" dirty="0" err="1" smtClean="0"/>
              <a:t>radyasyon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çekilen</a:t>
            </a:r>
            <a:r>
              <a:rPr lang="en-US" sz="2400" dirty="0" smtClean="0"/>
              <a:t> </a:t>
            </a:r>
            <a:r>
              <a:rPr lang="en-US" sz="2400" dirty="0" err="1" smtClean="0"/>
              <a:t>tomografi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görüntüsüne</a:t>
            </a:r>
            <a:r>
              <a:rPr lang="en-US" sz="2400" dirty="0" smtClean="0"/>
              <a:t> </a:t>
            </a:r>
            <a:r>
              <a:rPr lang="en-US" sz="2400" dirty="0" err="1" smtClean="0"/>
              <a:t>dönüştürülmüştür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(</a:t>
            </a:r>
            <a:r>
              <a:rPr lang="en-US" sz="2400" dirty="0" err="1" smtClean="0"/>
              <a:t>Armanious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diğ</a:t>
            </a:r>
            <a:r>
              <a:rPr lang="en-US" sz="2400" dirty="0" smtClean="0"/>
              <a:t>., 2020) </a:t>
            </a:r>
            <a:r>
              <a:rPr lang="en-US" sz="2400" dirty="0" err="1" smtClean="0"/>
              <a:t>MedGAN</a:t>
            </a:r>
            <a:r>
              <a:rPr lang="en-US" sz="2400" dirty="0" smtClean="0"/>
              <a:t> </a:t>
            </a:r>
            <a:r>
              <a:rPr lang="en-US" sz="2400" dirty="0" err="1" smtClean="0"/>
              <a:t>adında</a:t>
            </a:r>
            <a:r>
              <a:rPr lang="en-US" sz="2400" dirty="0" smtClean="0"/>
              <a:t> </a:t>
            </a:r>
            <a:r>
              <a:rPr lang="en-US" sz="2400" dirty="0" err="1" smtClean="0"/>
              <a:t>uçtan</a:t>
            </a:r>
            <a:r>
              <a:rPr lang="en-US" sz="2400" dirty="0" smtClean="0"/>
              <a:t> </a:t>
            </a:r>
            <a:r>
              <a:rPr lang="en-US" sz="2400" dirty="0" err="1" smtClean="0"/>
              <a:t>uca</a:t>
            </a:r>
            <a:r>
              <a:rPr lang="en-US" sz="2400" dirty="0" smtClean="0"/>
              <a:t> </a:t>
            </a:r>
            <a:r>
              <a:rPr lang="en-US" sz="2400" dirty="0" err="1" smtClean="0"/>
              <a:t>medikal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çevirisi</a:t>
            </a:r>
            <a:r>
              <a:rPr lang="en-US" sz="2400" dirty="0" smtClean="0"/>
              <a:t> </a:t>
            </a:r>
            <a:r>
              <a:rPr lang="en-US" sz="2400" dirty="0" err="1" smtClean="0"/>
              <a:t>sağlayan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çerçeve</a:t>
            </a:r>
            <a:r>
              <a:rPr lang="en-US" sz="2400" dirty="0" smtClean="0"/>
              <a:t> </a:t>
            </a:r>
            <a:r>
              <a:rPr lang="en-US" sz="2400" dirty="0" err="1" smtClean="0"/>
              <a:t>geliştirmişlerdir</a:t>
            </a:r>
            <a:r>
              <a:rPr lang="en-US" sz="2400" dirty="0" smtClean="0"/>
              <a:t>. PET BT </a:t>
            </a:r>
            <a:r>
              <a:rPr lang="en-US" sz="2400" dirty="0" err="1" smtClean="0"/>
              <a:t>dönüşümü</a:t>
            </a:r>
            <a:r>
              <a:rPr lang="en-US" sz="2400" dirty="0" smtClean="0"/>
              <a:t>, MR </a:t>
            </a:r>
            <a:r>
              <a:rPr lang="en-US" sz="2400" dirty="0" err="1" smtClean="0"/>
              <a:t>görüntüsündeki</a:t>
            </a:r>
            <a:r>
              <a:rPr lang="en-US" sz="2400" dirty="0" smtClean="0"/>
              <a:t> </a:t>
            </a:r>
            <a:r>
              <a:rPr lang="en-US" sz="2400" dirty="0" err="1" smtClean="0"/>
              <a:t>hareketlilikleri</a:t>
            </a:r>
            <a:r>
              <a:rPr lang="en-US" sz="2400" dirty="0" smtClean="0"/>
              <a:t> </a:t>
            </a:r>
            <a:r>
              <a:rPr lang="en-US" sz="2400" dirty="0" err="1" smtClean="0"/>
              <a:t>düzeltme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PET </a:t>
            </a:r>
            <a:r>
              <a:rPr lang="en-US" sz="2400" dirty="0" err="1" smtClean="0"/>
              <a:t>görüntülerini</a:t>
            </a:r>
            <a:r>
              <a:rPr lang="en-US" sz="2400" dirty="0" smtClean="0"/>
              <a:t> </a:t>
            </a:r>
            <a:r>
              <a:rPr lang="en-US" sz="2400" dirty="0" err="1" smtClean="0"/>
              <a:t>netleştirme</a:t>
            </a:r>
            <a:r>
              <a:rPr lang="en-US" sz="2400" dirty="0" smtClean="0"/>
              <a:t> (</a:t>
            </a:r>
            <a:r>
              <a:rPr lang="en-US" sz="2400" dirty="0" err="1" smtClean="0"/>
              <a:t>gürültü</a:t>
            </a:r>
            <a:r>
              <a:rPr lang="en-US" sz="2400" dirty="0" smtClean="0"/>
              <a:t> </a:t>
            </a:r>
            <a:r>
              <a:rPr lang="en-US" sz="2400" dirty="0" err="1" smtClean="0"/>
              <a:t>arındırma</a:t>
            </a:r>
            <a:r>
              <a:rPr lang="en-US" sz="2400" dirty="0" smtClean="0"/>
              <a:t>) </a:t>
            </a:r>
            <a:r>
              <a:rPr lang="en-US" sz="2400" dirty="0" err="1" smtClean="0"/>
              <a:t>görevleri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</a:t>
            </a:r>
            <a:r>
              <a:rPr lang="en-US" sz="2400" dirty="0" err="1" smtClean="0"/>
              <a:t>kullanılmıştır</a:t>
            </a:r>
            <a:r>
              <a:rPr lang="en-US" sz="2400" dirty="0" smtClean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0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Derin</a:t>
            </a:r>
            <a:r>
              <a:rPr lang="en-US" sz="4000" dirty="0" smtClean="0"/>
              <a:t> </a:t>
            </a:r>
            <a:r>
              <a:rPr lang="en-US" sz="4000" dirty="0" err="1" smtClean="0"/>
              <a:t>öğrenme</a:t>
            </a:r>
            <a:r>
              <a:rPr lang="en-US" sz="4000" dirty="0" smtClean="0"/>
              <a:t> </a:t>
            </a:r>
            <a:r>
              <a:rPr lang="en-US" sz="4000" dirty="0" err="1" smtClean="0"/>
              <a:t>ile</a:t>
            </a:r>
            <a:r>
              <a:rPr lang="en-US" sz="4000" dirty="0" smtClean="0"/>
              <a:t> </a:t>
            </a:r>
            <a:r>
              <a:rPr lang="en-US" sz="4000" dirty="0" err="1" smtClean="0"/>
              <a:t>Beyin</a:t>
            </a:r>
            <a:r>
              <a:rPr lang="en-US" sz="4000" dirty="0" smtClean="0"/>
              <a:t> </a:t>
            </a:r>
            <a:r>
              <a:rPr lang="en-US" sz="4000" dirty="0" err="1" smtClean="0"/>
              <a:t>Mr</a:t>
            </a:r>
            <a:r>
              <a:rPr lang="en-US" sz="4000" dirty="0" smtClean="0"/>
              <a:t> </a:t>
            </a:r>
            <a:r>
              <a:rPr lang="en-US" sz="4000" dirty="0" err="1" smtClean="0"/>
              <a:t>Görüntülerinde</a:t>
            </a:r>
            <a:r>
              <a:rPr lang="en-US" sz="4000" dirty="0" smtClean="0"/>
              <a:t> </a:t>
            </a:r>
            <a:r>
              <a:rPr lang="en-US" sz="4000" dirty="0" err="1" smtClean="0"/>
              <a:t>Tümör</a:t>
            </a:r>
            <a:r>
              <a:rPr lang="en-US" sz="4000" dirty="0" smtClean="0"/>
              <a:t> </a:t>
            </a:r>
            <a:r>
              <a:rPr lang="en-US" sz="4000" dirty="0" err="1" smtClean="0"/>
              <a:t>Segmentasyonu</a:t>
            </a:r>
            <a:r>
              <a:rPr lang="en-US" sz="4000" dirty="0" smtClean="0"/>
              <a:t> </a:t>
            </a:r>
            <a:r>
              <a:rPr lang="en-US" sz="4000" dirty="0" err="1" smtClean="0"/>
              <a:t>Uygulaması</a:t>
            </a:r>
            <a:endParaRPr lang="en-US" sz="4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990600" y="2438400"/>
            <a:ext cx="815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U-net </a:t>
            </a:r>
            <a:r>
              <a:rPr lang="en-US" dirty="0" err="1" smtClean="0"/>
              <a:t>mimarisi</a:t>
            </a:r>
            <a:r>
              <a:rPr lang="en-US" dirty="0" smtClean="0"/>
              <a:t> </a:t>
            </a:r>
            <a:r>
              <a:rPr lang="en-US" dirty="0" err="1" smtClean="0"/>
              <a:t>kullanılarak</a:t>
            </a:r>
            <a:r>
              <a:rPr lang="en-US" dirty="0" smtClean="0"/>
              <a:t> </a:t>
            </a:r>
            <a:r>
              <a:rPr lang="en-US" dirty="0" err="1" smtClean="0"/>
              <a:t>BraTS</a:t>
            </a:r>
            <a:r>
              <a:rPr lang="en-US" dirty="0" smtClean="0"/>
              <a:t> 2020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beyin</a:t>
            </a:r>
            <a:r>
              <a:rPr lang="en-US" dirty="0" smtClean="0"/>
              <a:t> </a:t>
            </a:r>
            <a:r>
              <a:rPr lang="en-US" dirty="0" err="1" smtClean="0"/>
              <a:t>tümör</a:t>
            </a:r>
            <a:r>
              <a:rPr lang="en-US" dirty="0" smtClean="0"/>
              <a:t> </a:t>
            </a:r>
            <a:r>
              <a:rPr lang="en-US" dirty="0" err="1" smtClean="0"/>
              <a:t>segmentasyonu</a:t>
            </a:r>
            <a:r>
              <a:rPr lang="en-US" dirty="0" smtClean="0"/>
              <a:t> </a:t>
            </a:r>
            <a:r>
              <a:rPr lang="en-US" dirty="0" err="1" smtClean="0"/>
              <a:t>gerçekleştirilmiştir</a:t>
            </a:r>
            <a:r>
              <a:rPr lang="en-US" dirty="0" smtClean="0"/>
              <a:t>. </a:t>
            </a:r>
            <a:r>
              <a:rPr lang="en-US" dirty="0" err="1" smtClean="0"/>
              <a:t>Kısa</a:t>
            </a:r>
            <a:r>
              <a:rPr lang="en-US" dirty="0" smtClean="0"/>
              <a:t> </a:t>
            </a:r>
            <a:r>
              <a:rPr lang="en-US" dirty="0" err="1" smtClean="0"/>
              <a:t>zamanlamalı</a:t>
            </a:r>
            <a:r>
              <a:rPr lang="en-US" dirty="0" smtClean="0"/>
              <a:t> </a:t>
            </a:r>
            <a:r>
              <a:rPr lang="en-US" dirty="0" err="1" smtClean="0"/>
              <a:t>radyo</a:t>
            </a:r>
            <a:r>
              <a:rPr lang="en-US" dirty="0" smtClean="0"/>
              <a:t> </a:t>
            </a:r>
            <a:r>
              <a:rPr lang="en-US" dirty="0" err="1" smtClean="0"/>
              <a:t>frekansları</a:t>
            </a:r>
            <a:r>
              <a:rPr lang="en-US" dirty="0" smtClean="0"/>
              <a:t> </a:t>
            </a:r>
            <a:r>
              <a:rPr lang="en-US" dirty="0" err="1" smtClean="0"/>
              <a:t>kullanılarak</a:t>
            </a:r>
            <a:r>
              <a:rPr lang="en-US" dirty="0" smtClean="0"/>
              <a:t> </a:t>
            </a:r>
            <a:r>
              <a:rPr lang="en-US" dirty="0" err="1" smtClean="0"/>
              <a:t>alınan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yaygın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T1-Ce(contrast-enhanced) </a:t>
            </a:r>
            <a:r>
              <a:rPr lang="en-US" dirty="0" err="1" smtClean="0"/>
              <a:t>sekansındaki</a:t>
            </a:r>
            <a:r>
              <a:rPr lang="en-US" dirty="0" smtClean="0"/>
              <a:t> </a:t>
            </a:r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 err="1" smtClean="0"/>
              <a:t>görüntülerinde</a:t>
            </a:r>
            <a:r>
              <a:rPr lang="en-US" dirty="0" smtClean="0"/>
              <a:t> </a:t>
            </a:r>
            <a:r>
              <a:rPr lang="en-US" dirty="0" err="1" smtClean="0"/>
              <a:t>segmentasyon</a:t>
            </a:r>
            <a:r>
              <a:rPr lang="en-US" dirty="0" smtClean="0"/>
              <a:t> </a:t>
            </a:r>
            <a:r>
              <a:rPr lang="en-US" dirty="0" err="1" smtClean="0"/>
              <a:t>gerçekleştirilmiştir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sekansta</a:t>
            </a:r>
            <a:r>
              <a:rPr lang="en-US" dirty="0" smtClean="0"/>
              <a:t> </a:t>
            </a:r>
            <a:r>
              <a:rPr lang="en-US" dirty="0" err="1" smtClean="0"/>
              <a:t>ödemli</a:t>
            </a:r>
            <a:r>
              <a:rPr lang="en-US" dirty="0" smtClean="0"/>
              <a:t> </a:t>
            </a:r>
            <a:r>
              <a:rPr lang="en-US" dirty="0" err="1" smtClean="0"/>
              <a:t>yapı</a:t>
            </a:r>
            <a:r>
              <a:rPr lang="en-US" dirty="0" smtClean="0"/>
              <a:t> </a:t>
            </a:r>
            <a:r>
              <a:rPr lang="en-US" dirty="0" err="1" smtClean="0"/>
              <a:t>değil</a:t>
            </a:r>
            <a:r>
              <a:rPr lang="en-US" dirty="0" smtClean="0"/>
              <a:t> </a:t>
            </a:r>
            <a:r>
              <a:rPr lang="en-US" dirty="0" err="1" smtClean="0"/>
              <a:t>çekirdek</a:t>
            </a:r>
            <a:r>
              <a:rPr lang="en-US" dirty="0" smtClean="0"/>
              <a:t> </a:t>
            </a:r>
            <a:r>
              <a:rPr lang="en-US" dirty="0" err="1" smtClean="0"/>
              <a:t>tümör</a:t>
            </a:r>
            <a:r>
              <a:rPr lang="en-US" dirty="0" smtClean="0"/>
              <a:t> (</a:t>
            </a:r>
            <a:r>
              <a:rPr lang="en-US" dirty="0" err="1" smtClean="0"/>
              <a:t>tümör</a:t>
            </a:r>
            <a:r>
              <a:rPr lang="en-US" dirty="0" smtClean="0"/>
              <a:t> </a:t>
            </a:r>
            <a:r>
              <a:rPr lang="en-US" dirty="0" err="1" smtClean="0"/>
              <a:t>merkezi</a:t>
            </a:r>
            <a:r>
              <a:rPr lang="en-US" dirty="0" smtClean="0"/>
              <a:t>) </a:t>
            </a:r>
            <a:r>
              <a:rPr lang="en-US" dirty="0" err="1" smtClean="0"/>
              <a:t>belirgin</a:t>
            </a:r>
            <a:r>
              <a:rPr lang="en-US" dirty="0" smtClean="0"/>
              <a:t> </a:t>
            </a:r>
            <a:r>
              <a:rPr lang="en-US" dirty="0" err="1" smtClean="0"/>
              <a:t>durumdadır</a:t>
            </a:r>
            <a:r>
              <a:rPr lang="en-US" dirty="0" smtClean="0"/>
              <a:t>. </a:t>
            </a:r>
            <a:r>
              <a:rPr lang="en-US" dirty="0" err="1" smtClean="0"/>
              <a:t>Çalışmada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çekirdek</a:t>
            </a:r>
            <a:r>
              <a:rPr lang="en-US" dirty="0" smtClean="0"/>
              <a:t> </a:t>
            </a:r>
            <a:r>
              <a:rPr lang="en-US" dirty="0" err="1" smtClean="0"/>
              <a:t>tümörün</a:t>
            </a:r>
            <a:r>
              <a:rPr lang="en-US" dirty="0" smtClean="0"/>
              <a:t> </a:t>
            </a:r>
            <a:r>
              <a:rPr lang="en-US" dirty="0" err="1" smtClean="0"/>
              <a:t>segmentasyonunu</a:t>
            </a:r>
            <a:r>
              <a:rPr lang="en-US" dirty="0" smtClean="0"/>
              <a:t> </a:t>
            </a:r>
            <a:r>
              <a:rPr lang="en-US" dirty="0" err="1" smtClean="0"/>
              <a:t>gerçekleştirmek</a:t>
            </a:r>
            <a:r>
              <a:rPr lang="en-US" dirty="0" smtClean="0"/>
              <a:t> </a:t>
            </a:r>
            <a:r>
              <a:rPr lang="en-US" dirty="0" err="1" smtClean="0"/>
              <a:t>amaçlanmıştır</a:t>
            </a:r>
            <a:r>
              <a:rPr lang="en-US" dirty="0" smtClean="0"/>
              <a:t>. </a:t>
            </a:r>
            <a:r>
              <a:rPr lang="en-US" dirty="0" err="1" smtClean="0"/>
              <a:t>BraTS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setindeki</a:t>
            </a:r>
            <a:r>
              <a:rPr lang="en-US" dirty="0" smtClean="0"/>
              <a:t> MR </a:t>
            </a:r>
            <a:r>
              <a:rPr lang="en-US" dirty="0" err="1" smtClean="0"/>
              <a:t>görüntüleri</a:t>
            </a:r>
            <a:r>
              <a:rPr lang="en-US" dirty="0" smtClean="0"/>
              <a:t> NIFTI </a:t>
            </a:r>
            <a:r>
              <a:rPr lang="en-US" dirty="0" err="1" smtClean="0"/>
              <a:t>formatındadır</a:t>
            </a:r>
            <a:r>
              <a:rPr lang="en-US" dirty="0" smtClean="0"/>
              <a:t>. 3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eksende</a:t>
            </a:r>
            <a:r>
              <a:rPr lang="en-US" dirty="0" smtClean="0"/>
              <a:t> (axial, coronal, </a:t>
            </a:r>
            <a:r>
              <a:rPr lang="en-US" dirty="0" err="1" smtClean="0"/>
              <a:t>sagital</a:t>
            </a:r>
            <a:r>
              <a:rPr lang="en-US" dirty="0" smtClean="0"/>
              <a:t>), 240*240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boyutunda</a:t>
            </a:r>
            <a:r>
              <a:rPr lang="en-US" dirty="0" smtClean="0"/>
              <a:t> </a:t>
            </a:r>
            <a:r>
              <a:rPr lang="en-US" dirty="0" err="1" smtClean="0"/>
              <a:t>beyin</a:t>
            </a:r>
            <a:r>
              <a:rPr lang="en-US" dirty="0" smtClean="0"/>
              <a:t> MR </a:t>
            </a:r>
            <a:r>
              <a:rPr lang="en-US" dirty="0" err="1" smtClean="0"/>
              <a:t>görüntüleri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uzmanlar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etiketlenmiş</a:t>
            </a:r>
            <a:r>
              <a:rPr lang="en-US" dirty="0" smtClean="0"/>
              <a:t> </a:t>
            </a:r>
            <a:r>
              <a:rPr lang="en-US" dirty="0" err="1" smtClean="0"/>
              <a:t>tümör</a:t>
            </a:r>
            <a:r>
              <a:rPr lang="en-US" dirty="0" smtClean="0"/>
              <a:t> </a:t>
            </a:r>
            <a:r>
              <a:rPr lang="en-US" dirty="0" err="1" smtClean="0"/>
              <a:t>görüntüleri</a:t>
            </a:r>
            <a:r>
              <a:rPr lang="en-US" dirty="0" smtClean="0"/>
              <a:t> </a:t>
            </a:r>
            <a:r>
              <a:rPr lang="en-US" dirty="0" err="1" smtClean="0"/>
              <a:t>bulunmaktadır</a:t>
            </a:r>
            <a:r>
              <a:rPr lang="en-US" dirty="0" smtClean="0"/>
              <a:t>. </a:t>
            </a:r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 err="1" smtClean="0"/>
              <a:t>görüntülerinde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yoğunluğunun</a:t>
            </a:r>
            <a:r>
              <a:rPr lang="en-US" dirty="0" smtClean="0"/>
              <a:t> </a:t>
            </a:r>
            <a:r>
              <a:rPr lang="en-US" dirty="0" err="1" smtClean="0"/>
              <a:t>dağılımında</a:t>
            </a:r>
            <a:r>
              <a:rPr lang="en-US" dirty="0" smtClean="0"/>
              <a:t> </a:t>
            </a:r>
            <a:r>
              <a:rPr lang="en-US" dirty="0" err="1" smtClean="0"/>
              <a:t>eşitsizlikler</a:t>
            </a:r>
            <a:r>
              <a:rPr lang="en-US" dirty="0" smtClean="0"/>
              <a:t> </a:t>
            </a:r>
            <a:r>
              <a:rPr lang="en-US" dirty="0" err="1" smtClean="0"/>
              <a:t>gözlemlendiği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model </a:t>
            </a:r>
            <a:r>
              <a:rPr lang="en-US" dirty="0" err="1" smtClean="0"/>
              <a:t>direkt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eğitilmemiş</a:t>
            </a:r>
            <a:r>
              <a:rPr lang="en-US" dirty="0" smtClean="0"/>
              <a:t>,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önişleme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normalizasyon</a:t>
            </a:r>
            <a:r>
              <a:rPr lang="en-US" dirty="0" smtClean="0"/>
              <a:t> </a:t>
            </a:r>
            <a:r>
              <a:rPr lang="en-US" dirty="0" err="1" smtClean="0"/>
              <a:t>yapılmıştır</a:t>
            </a:r>
            <a:r>
              <a:rPr lang="en-US" dirty="0" smtClean="0"/>
              <a:t>. </a:t>
            </a:r>
            <a:r>
              <a:rPr lang="en-US" dirty="0" err="1" smtClean="0"/>
              <a:t>Tümör</a:t>
            </a:r>
            <a:r>
              <a:rPr lang="en-US" dirty="0" smtClean="0"/>
              <a:t> </a:t>
            </a:r>
            <a:r>
              <a:rPr lang="en-US" dirty="0" err="1" smtClean="0"/>
              <a:t>merkezinin</a:t>
            </a:r>
            <a:r>
              <a:rPr lang="en-US" dirty="0" smtClean="0"/>
              <a:t> </a:t>
            </a:r>
            <a:r>
              <a:rPr lang="en-US" dirty="0" err="1" smtClean="0"/>
              <a:t>koordinatları</a:t>
            </a:r>
            <a:r>
              <a:rPr lang="en-US" dirty="0" smtClean="0"/>
              <a:t> </a:t>
            </a:r>
            <a:r>
              <a:rPr lang="en-US" dirty="0" err="1" smtClean="0"/>
              <a:t>bulunarak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koordinat</a:t>
            </a:r>
            <a:r>
              <a:rPr lang="en-US" dirty="0" smtClean="0"/>
              <a:t> </a:t>
            </a:r>
            <a:r>
              <a:rPr lang="en-US" dirty="0" err="1" smtClean="0"/>
              <a:t>merkez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kullanılıp</a:t>
            </a:r>
            <a:r>
              <a:rPr lang="en-US" dirty="0" smtClean="0"/>
              <a:t> </a:t>
            </a:r>
            <a:r>
              <a:rPr lang="en-US" dirty="0" err="1" smtClean="0"/>
              <a:t>görüntüler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kırpma</a:t>
            </a:r>
            <a:r>
              <a:rPr lang="en-US" dirty="0" smtClean="0"/>
              <a:t> </a:t>
            </a:r>
            <a:r>
              <a:rPr lang="en-US" dirty="0" err="1" smtClean="0"/>
              <a:t>gerçekleştirilmektedir</a:t>
            </a:r>
            <a:r>
              <a:rPr lang="en-US" dirty="0" smtClean="0"/>
              <a:t>. 240*240 </a:t>
            </a:r>
            <a:r>
              <a:rPr lang="en-US" dirty="0" err="1" smtClean="0"/>
              <a:t>boyutundaki</a:t>
            </a:r>
            <a:r>
              <a:rPr lang="en-US" dirty="0" smtClean="0"/>
              <a:t> MR </a:t>
            </a:r>
            <a:r>
              <a:rPr lang="en-US" dirty="0" err="1" smtClean="0"/>
              <a:t>görüntüleri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64*64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çerçeve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x </a:t>
            </a:r>
            <a:r>
              <a:rPr lang="en-US" dirty="0" err="1" smtClean="0"/>
              <a:t>ve</a:t>
            </a:r>
            <a:r>
              <a:rPr lang="en-US" dirty="0" smtClean="0"/>
              <a:t> y </a:t>
            </a:r>
            <a:r>
              <a:rPr lang="en-US" dirty="0" err="1" smtClean="0"/>
              <a:t>koordinatları</a:t>
            </a:r>
            <a:r>
              <a:rPr lang="en-US" dirty="0" smtClean="0"/>
              <a:t> </a:t>
            </a:r>
            <a:r>
              <a:rPr lang="en-US" dirty="0" err="1" smtClean="0"/>
              <a:t>sırayla</a:t>
            </a:r>
            <a:r>
              <a:rPr lang="en-US" dirty="0" smtClean="0"/>
              <a:t> </a:t>
            </a:r>
            <a:r>
              <a:rPr lang="en-US" dirty="0" err="1" smtClean="0"/>
              <a:t>dolaşılarak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taranmaktadır</a:t>
            </a:r>
            <a:r>
              <a:rPr lang="en-US" dirty="0" smtClean="0"/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6800" y="18288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Segmentasyon</a:t>
            </a:r>
            <a:r>
              <a:rPr lang="en-US" dirty="0" smtClean="0"/>
              <a:t>, </a:t>
            </a:r>
            <a:r>
              <a:rPr lang="en-US" dirty="0" err="1" smtClean="0"/>
              <a:t>ilgilenilen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bölgeyi</a:t>
            </a:r>
            <a:r>
              <a:rPr lang="en-US" dirty="0" smtClean="0"/>
              <a:t> </a:t>
            </a:r>
            <a:r>
              <a:rPr lang="en-US" dirty="0" err="1" smtClean="0"/>
              <a:t>çıkartmak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görüntünün</a:t>
            </a:r>
            <a:r>
              <a:rPr lang="en-US" dirty="0" smtClean="0"/>
              <a:t> </a:t>
            </a:r>
            <a:r>
              <a:rPr lang="en-US" dirty="0" err="1" smtClean="0"/>
              <a:t>belirli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özelliğe</a:t>
            </a:r>
            <a:r>
              <a:rPr lang="en-US" dirty="0" smtClean="0"/>
              <a:t> </a:t>
            </a:r>
            <a:r>
              <a:rPr lang="en-US" dirty="0" err="1" smtClean="0"/>
              <a:t>dayalı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birkaç</a:t>
            </a:r>
            <a:r>
              <a:rPr lang="en-US" dirty="0" smtClean="0"/>
              <a:t> alt </a:t>
            </a:r>
            <a:r>
              <a:rPr lang="en-US" dirty="0" err="1" smtClean="0"/>
              <a:t>bölgeye</a:t>
            </a:r>
            <a:r>
              <a:rPr lang="en-US" dirty="0" smtClean="0"/>
              <a:t> </a:t>
            </a:r>
            <a:r>
              <a:rPr lang="en-US" dirty="0" err="1" smtClean="0"/>
              <a:t>bölündüğü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işlemdir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457200"/>
            <a:ext cx="8153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 </a:t>
            </a:r>
            <a:r>
              <a:rPr lang="en-US" dirty="0" err="1" smtClean="0"/>
              <a:t>işlemin</a:t>
            </a:r>
            <a:r>
              <a:rPr lang="en-US" dirty="0" smtClean="0"/>
              <a:t> </a:t>
            </a:r>
            <a:r>
              <a:rPr lang="en-US" dirty="0" err="1" smtClean="0"/>
              <a:t>amacı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bulunan</a:t>
            </a:r>
            <a:r>
              <a:rPr lang="en-US" dirty="0" smtClean="0"/>
              <a:t> </a:t>
            </a:r>
            <a:r>
              <a:rPr lang="en-US" dirty="0" err="1" smtClean="0"/>
              <a:t>yoğunluğa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genlik</a:t>
            </a:r>
            <a:r>
              <a:rPr lang="en-US" dirty="0" smtClean="0"/>
              <a:t> </a:t>
            </a:r>
            <a:r>
              <a:rPr lang="en-US" dirty="0" err="1" smtClean="0"/>
              <a:t>değeri</a:t>
            </a:r>
            <a:r>
              <a:rPr lang="en-US" dirty="0" smtClean="0"/>
              <a:t> en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64*64 </a:t>
            </a:r>
            <a:r>
              <a:rPr lang="en-US" dirty="0" err="1" smtClean="0"/>
              <a:t>piksellik</a:t>
            </a:r>
            <a:r>
              <a:rPr lang="en-US" dirty="0" smtClean="0"/>
              <a:t> </a:t>
            </a:r>
            <a:r>
              <a:rPr lang="en-US" dirty="0" err="1" smtClean="0"/>
              <a:t>bölgeyi</a:t>
            </a:r>
            <a:r>
              <a:rPr lang="en-US" dirty="0" smtClean="0"/>
              <a:t> </a:t>
            </a:r>
            <a:r>
              <a:rPr lang="en-US" dirty="0" err="1" smtClean="0"/>
              <a:t>tümör</a:t>
            </a:r>
            <a:r>
              <a:rPr lang="en-US" dirty="0" smtClean="0"/>
              <a:t> </a:t>
            </a:r>
            <a:r>
              <a:rPr lang="en-US" dirty="0" err="1" smtClean="0"/>
              <a:t>olma</a:t>
            </a:r>
            <a:r>
              <a:rPr lang="en-US" dirty="0" smtClean="0"/>
              <a:t> </a:t>
            </a:r>
            <a:r>
              <a:rPr lang="en-US" dirty="0" err="1" smtClean="0"/>
              <a:t>olasılığı</a:t>
            </a:r>
            <a:r>
              <a:rPr lang="en-US" dirty="0" smtClean="0"/>
              <a:t> en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bölge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değerlendirip</a:t>
            </a:r>
            <a:r>
              <a:rPr lang="en-US" dirty="0" smtClean="0"/>
              <a:t> </a:t>
            </a:r>
            <a:r>
              <a:rPr lang="en-US" dirty="0" err="1" smtClean="0"/>
              <a:t>seçmek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n-US" dirty="0" err="1" smtClean="0"/>
              <a:t>kırpma</a:t>
            </a:r>
            <a:r>
              <a:rPr lang="en-US" dirty="0" smtClean="0"/>
              <a:t> </a:t>
            </a:r>
            <a:r>
              <a:rPr lang="en-US" dirty="0" err="1" smtClean="0"/>
              <a:t>gerçekleştirmektir</a:t>
            </a:r>
            <a:r>
              <a:rPr lang="en-US" dirty="0" smtClean="0"/>
              <a:t>. </a:t>
            </a:r>
            <a:r>
              <a:rPr lang="en-US" dirty="0" err="1" smtClean="0"/>
              <a:t>Tümörün</a:t>
            </a:r>
            <a:r>
              <a:rPr lang="en-US" dirty="0" smtClean="0"/>
              <a:t> </a:t>
            </a:r>
            <a:r>
              <a:rPr lang="en-US" dirty="0" err="1" smtClean="0"/>
              <a:t>boyutuna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birden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parça</a:t>
            </a:r>
            <a:r>
              <a:rPr lang="en-US" dirty="0" smtClean="0"/>
              <a:t> </a:t>
            </a:r>
            <a:r>
              <a:rPr lang="en-US" dirty="0" err="1" smtClean="0"/>
              <a:t>halinde</a:t>
            </a:r>
            <a:r>
              <a:rPr lang="en-US" dirty="0" smtClean="0"/>
              <a:t> </a:t>
            </a:r>
            <a:r>
              <a:rPr lang="en-US" dirty="0" err="1" smtClean="0"/>
              <a:t>kırpma</a:t>
            </a:r>
            <a:r>
              <a:rPr lang="en-US" dirty="0" smtClean="0"/>
              <a:t> </a:t>
            </a:r>
            <a:r>
              <a:rPr lang="en-US" dirty="0" err="1" smtClean="0"/>
              <a:t>gerçekleştirilebilir</a:t>
            </a:r>
            <a:r>
              <a:rPr lang="en-US" dirty="0" smtClean="0"/>
              <a:t>. </a:t>
            </a:r>
            <a:r>
              <a:rPr lang="en-US" dirty="0" err="1" smtClean="0"/>
              <a:t>Kırpılan</a:t>
            </a:r>
            <a:r>
              <a:rPr lang="en-US" dirty="0" smtClean="0"/>
              <a:t> T1ce MR </a:t>
            </a:r>
            <a:r>
              <a:rPr lang="en-US" dirty="0" err="1" smtClean="0"/>
              <a:t>görüntüleri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radyoloji</a:t>
            </a:r>
            <a:r>
              <a:rPr lang="en-US" dirty="0" smtClean="0"/>
              <a:t> </a:t>
            </a:r>
            <a:r>
              <a:rPr lang="en-US" dirty="0" err="1" smtClean="0"/>
              <a:t>uzmanları</a:t>
            </a:r>
            <a:r>
              <a:rPr lang="en-US" dirty="0" smtClean="0"/>
              <a:t>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manuel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çıkarılmış</a:t>
            </a:r>
            <a:r>
              <a:rPr lang="en-US" dirty="0" smtClean="0"/>
              <a:t> </a:t>
            </a:r>
            <a:r>
              <a:rPr lang="en-US" dirty="0" err="1" smtClean="0"/>
              <a:t>segmentasyon</a:t>
            </a:r>
            <a:r>
              <a:rPr lang="en-US" dirty="0" smtClean="0"/>
              <a:t> </a:t>
            </a:r>
            <a:r>
              <a:rPr lang="en-US" dirty="0" err="1" smtClean="0"/>
              <a:t>görüntüleri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model </a:t>
            </a:r>
            <a:r>
              <a:rPr lang="en-US" dirty="0" err="1" smtClean="0"/>
              <a:t>eğitilmiştir</a:t>
            </a:r>
            <a:r>
              <a:rPr lang="en-US" dirty="0" smtClean="0"/>
              <a:t>.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sırasında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algoritması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‘Adam’, </a:t>
            </a:r>
            <a:r>
              <a:rPr lang="en-US" dirty="0" err="1" smtClean="0"/>
              <a:t>metrik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‘Dice </a:t>
            </a:r>
            <a:r>
              <a:rPr lang="en-US" dirty="0" err="1" smtClean="0"/>
              <a:t>Benzerlik</a:t>
            </a:r>
            <a:r>
              <a:rPr lang="en-US" dirty="0" smtClean="0"/>
              <a:t> </a:t>
            </a:r>
            <a:r>
              <a:rPr lang="en-US" dirty="0" err="1" smtClean="0"/>
              <a:t>Oranı</a:t>
            </a:r>
            <a:r>
              <a:rPr lang="en-US" dirty="0" smtClean="0"/>
              <a:t>’ </a:t>
            </a:r>
            <a:r>
              <a:rPr lang="en-US" dirty="0" err="1" smtClean="0"/>
              <a:t>kullanılmıştır</a:t>
            </a:r>
            <a:r>
              <a:rPr lang="en-US" dirty="0" smtClean="0"/>
              <a:t>. Dice </a:t>
            </a:r>
            <a:r>
              <a:rPr lang="en-US" dirty="0" err="1" smtClean="0"/>
              <a:t>Benzerlik</a:t>
            </a:r>
            <a:r>
              <a:rPr lang="en-US" dirty="0" smtClean="0"/>
              <a:t> </a:t>
            </a:r>
            <a:r>
              <a:rPr lang="en-US" dirty="0" err="1" smtClean="0"/>
              <a:t>Oranı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arasındaki</a:t>
            </a:r>
            <a:r>
              <a:rPr lang="en-US" dirty="0" smtClean="0"/>
              <a:t> </a:t>
            </a:r>
            <a:r>
              <a:rPr lang="en-US" dirty="0" err="1" smtClean="0"/>
              <a:t>benzerliği</a:t>
            </a:r>
            <a:r>
              <a:rPr lang="en-US" dirty="0" smtClean="0"/>
              <a:t> </a:t>
            </a:r>
            <a:r>
              <a:rPr lang="en-US" dirty="0" err="1" smtClean="0"/>
              <a:t>ölçen</a:t>
            </a:r>
            <a:r>
              <a:rPr lang="en-US" dirty="0" smtClean="0"/>
              <a:t> </a:t>
            </a:r>
            <a:r>
              <a:rPr lang="en-US" dirty="0" err="1" smtClean="0"/>
              <a:t>istatistiksel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araçtır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özellikle</a:t>
            </a:r>
            <a:r>
              <a:rPr lang="en-US" dirty="0" smtClean="0"/>
              <a:t> </a:t>
            </a:r>
            <a:r>
              <a:rPr lang="en-US" dirty="0" err="1" smtClean="0"/>
              <a:t>segmentasyon</a:t>
            </a:r>
            <a:r>
              <a:rPr lang="en-US" dirty="0" smtClean="0"/>
              <a:t> </a:t>
            </a:r>
            <a:r>
              <a:rPr lang="en-US" dirty="0" err="1" smtClean="0"/>
              <a:t>alanında</a:t>
            </a:r>
            <a:r>
              <a:rPr lang="en-US" dirty="0" smtClean="0"/>
              <a:t> </a:t>
            </a:r>
            <a:r>
              <a:rPr lang="en-US" dirty="0" err="1" smtClean="0"/>
              <a:t>sıklıkla</a:t>
            </a:r>
            <a:r>
              <a:rPr lang="en-US" dirty="0" smtClean="0"/>
              <a:t> </a:t>
            </a:r>
            <a:r>
              <a:rPr lang="en-US" dirty="0" err="1" smtClean="0"/>
              <a:t>kullanılmaktadır</a:t>
            </a:r>
            <a:r>
              <a:rPr lang="en-US" dirty="0" smtClean="0"/>
              <a:t>.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tamamlandığında</a:t>
            </a:r>
            <a:r>
              <a:rPr lang="en-US" dirty="0" smtClean="0"/>
              <a:t> </a:t>
            </a:r>
            <a:r>
              <a:rPr lang="en-US" dirty="0" err="1" smtClean="0"/>
              <a:t>doğrulama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Dice </a:t>
            </a:r>
            <a:r>
              <a:rPr lang="en-US" dirty="0" err="1" smtClean="0"/>
              <a:t>Benzerlik</a:t>
            </a:r>
            <a:r>
              <a:rPr lang="en-US" dirty="0" smtClean="0"/>
              <a:t> </a:t>
            </a:r>
            <a:r>
              <a:rPr lang="en-US" dirty="0" err="1" smtClean="0"/>
              <a:t>Oranı</a:t>
            </a:r>
            <a:r>
              <a:rPr lang="en-US" dirty="0" smtClean="0"/>
              <a:t>: %86, </a:t>
            </a:r>
            <a:r>
              <a:rPr lang="en-US" dirty="0" err="1" smtClean="0"/>
              <a:t>Hassaslık</a:t>
            </a:r>
            <a:r>
              <a:rPr lang="en-US" dirty="0" smtClean="0"/>
              <a:t> </a:t>
            </a:r>
            <a:r>
              <a:rPr lang="en-US" dirty="0" err="1" smtClean="0"/>
              <a:t>Değeri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%80 </a:t>
            </a:r>
            <a:r>
              <a:rPr lang="en-US" dirty="0" err="1" smtClean="0"/>
              <a:t>çıkmıştır</a:t>
            </a:r>
            <a:r>
              <a:rPr lang="en-US" dirty="0" smtClean="0"/>
              <a:t>.</a:t>
            </a:r>
          </a:p>
        </p:txBody>
      </p:sp>
      <p:pic>
        <p:nvPicPr>
          <p:cNvPr id="5" name="Picture 4" descr="1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3505200"/>
            <a:ext cx="3029373" cy="26483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4572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Adam, </a:t>
            </a:r>
            <a:r>
              <a:rPr lang="en-US" sz="2400" dirty="0" err="1" smtClean="0"/>
              <a:t>derin</a:t>
            </a:r>
            <a:r>
              <a:rPr lang="en-US" sz="2400" dirty="0" smtClean="0"/>
              <a:t> </a:t>
            </a:r>
            <a:r>
              <a:rPr lang="en-US" sz="2400" dirty="0" err="1" smtClean="0"/>
              <a:t>öğrenme</a:t>
            </a:r>
            <a:r>
              <a:rPr lang="en-US" sz="2400" dirty="0" smtClean="0"/>
              <a:t> </a:t>
            </a:r>
            <a:r>
              <a:rPr lang="en-US" sz="2400" dirty="0" err="1" smtClean="0"/>
              <a:t>modellerini</a:t>
            </a:r>
            <a:r>
              <a:rPr lang="en-US" sz="2400" dirty="0" smtClean="0"/>
              <a:t> </a:t>
            </a:r>
            <a:r>
              <a:rPr lang="en-US" sz="2400" dirty="0" err="1" smtClean="0"/>
              <a:t>eğitmek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</a:t>
            </a:r>
            <a:r>
              <a:rPr lang="en-US" sz="2400" dirty="0" err="1" smtClean="0"/>
              <a:t>stokastik</a:t>
            </a:r>
            <a:r>
              <a:rPr lang="en-US" sz="2400" dirty="0" smtClean="0"/>
              <a:t> </a:t>
            </a:r>
            <a:r>
              <a:rPr lang="en-US" sz="2400" dirty="0" err="1" smtClean="0"/>
              <a:t>gradyan</a:t>
            </a:r>
            <a:r>
              <a:rPr lang="en-US" sz="2400" dirty="0" smtClean="0"/>
              <a:t> </a:t>
            </a:r>
            <a:r>
              <a:rPr lang="en-US" sz="2400" dirty="0" err="1" smtClean="0"/>
              <a:t>inişine</a:t>
            </a:r>
            <a:r>
              <a:rPr lang="en-US" sz="2400" dirty="0" smtClean="0"/>
              <a:t>(Stochastic gradient descent) </a:t>
            </a:r>
            <a:r>
              <a:rPr lang="en-US" sz="2400" dirty="0" err="1" smtClean="0"/>
              <a:t>yönelik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ikame</a:t>
            </a:r>
            <a:r>
              <a:rPr lang="en-US" sz="2400" dirty="0" smtClean="0"/>
              <a:t> </a:t>
            </a:r>
            <a:r>
              <a:rPr lang="en-US" sz="2400" dirty="0" err="1" smtClean="0"/>
              <a:t>optimizasyon</a:t>
            </a:r>
            <a:r>
              <a:rPr lang="en-US" sz="2400" dirty="0" smtClean="0"/>
              <a:t> </a:t>
            </a:r>
            <a:r>
              <a:rPr lang="en-US" sz="2400" dirty="0" err="1" smtClean="0"/>
              <a:t>algoritmasıdır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Stochastic gradient descent: </a:t>
            </a:r>
            <a:r>
              <a:rPr lang="en-US" sz="2400" dirty="0" err="1" smtClean="0"/>
              <a:t>Makine</a:t>
            </a:r>
            <a:r>
              <a:rPr lang="en-US" sz="2400" dirty="0" smtClean="0"/>
              <a:t> </a:t>
            </a:r>
            <a:r>
              <a:rPr lang="en-US" sz="2400" dirty="0" err="1" smtClean="0"/>
              <a:t>Öğrenmesi</a:t>
            </a:r>
            <a:r>
              <a:rPr lang="en-US" sz="2400" dirty="0" smtClean="0"/>
              <a:t> </a:t>
            </a:r>
            <a:r>
              <a:rPr lang="en-US" sz="2400" dirty="0" err="1" smtClean="0"/>
              <a:t>Algoritması</a:t>
            </a:r>
            <a:endParaRPr lang="en-US" sz="2400" dirty="0" smtClean="0"/>
          </a:p>
        </p:txBody>
      </p:sp>
      <p:pic>
        <p:nvPicPr>
          <p:cNvPr id="5" name="Picture 4" descr="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145" y="2057400"/>
            <a:ext cx="8268855" cy="45250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304800"/>
            <a:ext cx="8153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Gradient Descent </a:t>
            </a:r>
            <a:r>
              <a:rPr lang="en-US" dirty="0" err="1" smtClean="0"/>
              <a:t>algoritması</a:t>
            </a:r>
            <a:r>
              <a:rPr lang="en-US" dirty="0" smtClean="0"/>
              <a:t>, </a:t>
            </a:r>
            <a:r>
              <a:rPr lang="en-US" dirty="0" err="1" smtClean="0"/>
              <a:t>ağırlıkları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epok’tan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günceller</a:t>
            </a:r>
            <a:r>
              <a:rPr lang="en-US" dirty="0" smtClean="0"/>
              <a:t> (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verilerinin</a:t>
            </a:r>
            <a:r>
              <a:rPr lang="en-US" dirty="0" smtClean="0"/>
              <a:t> </a:t>
            </a:r>
            <a:r>
              <a:rPr lang="en-US" dirty="0" err="1" smtClean="0"/>
              <a:t>tamamı</a:t>
            </a:r>
            <a:r>
              <a:rPr lang="en-US" dirty="0" smtClean="0"/>
              <a:t> </a:t>
            </a:r>
            <a:r>
              <a:rPr lang="en-US" dirty="0" err="1" smtClean="0"/>
              <a:t>bitene</a:t>
            </a:r>
            <a:r>
              <a:rPr lang="en-US" dirty="0" smtClean="0"/>
              <a:t> </a:t>
            </a:r>
            <a:r>
              <a:rPr lang="en-US" dirty="0" err="1" smtClean="0"/>
              <a:t>kadar</a:t>
            </a:r>
            <a:r>
              <a:rPr lang="en-US" dirty="0" smtClean="0"/>
              <a:t>). </a:t>
            </a:r>
            <a:r>
              <a:rPr lang="en-US" dirty="0" smtClean="0"/>
              <a:t>Her </a:t>
            </a:r>
            <a:r>
              <a:rPr lang="en-US" dirty="0" err="1" smtClean="0"/>
              <a:t>yinelemeden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(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örneklerinden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geçişten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) </a:t>
            </a:r>
            <a:r>
              <a:rPr lang="en-US" dirty="0" err="1" smtClean="0"/>
              <a:t>gradyanı</a:t>
            </a:r>
            <a:r>
              <a:rPr lang="en-US" dirty="0" smtClean="0"/>
              <a:t> </a:t>
            </a:r>
            <a:r>
              <a:rPr lang="en-US" dirty="0" err="1" smtClean="0"/>
              <a:t>hesaplaması</a:t>
            </a:r>
            <a:r>
              <a:rPr lang="en-US" dirty="0" smtClean="0"/>
              <a:t> </a:t>
            </a:r>
            <a:r>
              <a:rPr lang="en-US" dirty="0" err="1" smtClean="0"/>
              <a:t>gerekir</a:t>
            </a:r>
            <a:r>
              <a:rPr lang="en-US" dirty="0" smtClean="0"/>
              <a:t>.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özellik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ağırlık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, </a:t>
            </a:r>
            <a:r>
              <a:rPr lang="en-US" dirty="0" err="1" smtClean="0"/>
              <a:t>hesaplama</a:t>
            </a:r>
            <a:r>
              <a:rPr lang="en-US" dirty="0" smtClean="0"/>
              <a:t> </a:t>
            </a:r>
            <a:r>
              <a:rPr lang="en-US" dirty="0" err="1" smtClean="0"/>
              <a:t>açısından</a:t>
            </a:r>
            <a:r>
              <a:rPr lang="en-US" dirty="0" smtClean="0"/>
              <a:t> </a:t>
            </a:r>
            <a:r>
              <a:rPr lang="en-US" dirty="0" err="1" smtClean="0"/>
              <a:t>kapsamlı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zaman</a:t>
            </a:r>
            <a:r>
              <a:rPr lang="en-US" dirty="0" smtClean="0"/>
              <a:t> </a:t>
            </a:r>
            <a:r>
              <a:rPr lang="en-US" dirty="0" err="1" smtClean="0"/>
              <a:t>alıcı</a:t>
            </a:r>
            <a:r>
              <a:rPr lang="en-US" dirty="0" smtClean="0"/>
              <a:t> </a:t>
            </a:r>
            <a:r>
              <a:rPr lang="en-US" dirty="0" err="1" smtClean="0"/>
              <a:t>olabilir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Stochastic </a:t>
            </a:r>
            <a:r>
              <a:rPr lang="en-US" dirty="0" smtClean="0"/>
              <a:t>Gradient Descent </a:t>
            </a:r>
            <a:r>
              <a:rPr lang="en-US" dirty="0" err="1" smtClean="0"/>
              <a:t>veya</a:t>
            </a:r>
            <a:r>
              <a:rPr lang="en-US" dirty="0" smtClean="0"/>
              <a:t> SGD,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algoritmaya</a:t>
            </a:r>
            <a:r>
              <a:rPr lang="en-US" dirty="0" smtClean="0"/>
              <a:t>, </a:t>
            </a:r>
            <a:r>
              <a:rPr lang="en-US" dirty="0" err="1" smtClean="0"/>
              <a:t>süreci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hızlı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verimli</a:t>
            </a:r>
            <a:r>
              <a:rPr lang="en-US" dirty="0" smtClean="0"/>
              <a:t> hale </a:t>
            </a:r>
            <a:r>
              <a:rPr lang="en-US" dirty="0" err="1" smtClean="0"/>
              <a:t>getirebilen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rastgelelik</a:t>
            </a:r>
            <a:r>
              <a:rPr lang="en-US" dirty="0" smtClean="0"/>
              <a:t> </a:t>
            </a:r>
            <a:r>
              <a:rPr lang="en-US" dirty="0" err="1" smtClean="0"/>
              <a:t>duygusu</a:t>
            </a:r>
            <a:r>
              <a:rPr lang="en-US" dirty="0" smtClean="0"/>
              <a:t> </a:t>
            </a:r>
            <a:r>
              <a:rPr lang="en-US" dirty="0" err="1" smtClean="0"/>
              <a:t>katar</a:t>
            </a:r>
            <a:r>
              <a:rPr lang="en-US" dirty="0" smtClean="0"/>
              <a:t>.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kümesi</a:t>
            </a:r>
            <a:r>
              <a:rPr lang="en-US" dirty="0" smtClean="0"/>
              <a:t> </a:t>
            </a:r>
            <a:r>
              <a:rPr lang="en-US" dirty="0" err="1" smtClean="0"/>
              <a:t>karıştırılır</a:t>
            </a:r>
            <a:r>
              <a:rPr lang="en-US" dirty="0" smtClean="0"/>
              <a:t> (</a:t>
            </a:r>
            <a:r>
              <a:rPr lang="en-US" dirty="0" err="1" smtClean="0"/>
              <a:t>işlemi</a:t>
            </a:r>
            <a:r>
              <a:rPr lang="en-US" dirty="0" smtClean="0"/>
              <a:t> </a:t>
            </a:r>
            <a:r>
              <a:rPr lang="en-US" dirty="0" err="1" smtClean="0"/>
              <a:t>rasgele</a:t>
            </a:r>
            <a:r>
              <a:rPr lang="en-US" dirty="0" smtClean="0"/>
              <a:t> hale </a:t>
            </a:r>
            <a:r>
              <a:rPr lang="en-US" dirty="0" err="1" smtClean="0"/>
              <a:t>getirmek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) </a:t>
            </a:r>
            <a:r>
              <a:rPr lang="en-US" dirty="0" err="1" smtClean="0"/>
              <a:t>ve</a:t>
            </a:r>
            <a:r>
              <a:rPr lang="en-US" dirty="0" smtClean="0"/>
              <a:t> SGD, </a:t>
            </a:r>
            <a:r>
              <a:rPr lang="en-US" dirty="0" err="1" smtClean="0"/>
              <a:t>gradyanı</a:t>
            </a:r>
            <a:r>
              <a:rPr lang="en-US" dirty="0" smtClean="0"/>
              <a:t> </a:t>
            </a:r>
            <a:r>
              <a:rPr lang="en-US" dirty="0" err="1" smtClean="0"/>
              <a:t>hesaplamak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esas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her </a:t>
            </a:r>
            <a:r>
              <a:rPr lang="en-US" dirty="0" err="1" smtClean="0"/>
              <a:t>yinelemede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rasgele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noktası</a:t>
            </a:r>
            <a:r>
              <a:rPr lang="en-US" dirty="0" smtClean="0"/>
              <a:t> </a:t>
            </a:r>
            <a:r>
              <a:rPr lang="en-US" dirty="0" err="1" smtClean="0"/>
              <a:t>seçer</a:t>
            </a:r>
            <a:r>
              <a:rPr lang="en-US" dirty="0" smtClean="0"/>
              <a:t>. Bu </a:t>
            </a:r>
            <a:r>
              <a:rPr lang="en-US" dirty="0" err="1" smtClean="0"/>
              <a:t>nedenle</a:t>
            </a:r>
            <a:r>
              <a:rPr lang="en-US" dirty="0" smtClean="0"/>
              <a:t>, </a:t>
            </a:r>
            <a:r>
              <a:rPr lang="en-US" dirty="0" err="1" smtClean="0"/>
              <a:t>milyonlarca</a:t>
            </a:r>
            <a:r>
              <a:rPr lang="en-US" dirty="0" smtClean="0"/>
              <a:t> </a:t>
            </a:r>
            <a:r>
              <a:rPr lang="en-US" dirty="0" err="1" smtClean="0"/>
              <a:t>örnek</a:t>
            </a:r>
            <a:r>
              <a:rPr lang="en-US" dirty="0" smtClean="0"/>
              <a:t> </a:t>
            </a:r>
            <a:r>
              <a:rPr lang="en-US" dirty="0" err="1" smtClean="0"/>
              <a:t>üzerinden</a:t>
            </a:r>
            <a:r>
              <a:rPr lang="en-US" dirty="0" smtClean="0"/>
              <a:t> </a:t>
            </a:r>
            <a:r>
              <a:rPr lang="en-US" dirty="0" err="1" smtClean="0"/>
              <a:t>gitmek</a:t>
            </a:r>
            <a:r>
              <a:rPr lang="en-US" dirty="0" smtClean="0"/>
              <a:t> </a:t>
            </a:r>
            <a:r>
              <a:rPr lang="en-US" dirty="0" err="1" smtClean="0"/>
              <a:t>yerine</a:t>
            </a:r>
            <a:r>
              <a:rPr lang="en-US" dirty="0" smtClean="0"/>
              <a:t> SGD, </a:t>
            </a:r>
            <a:r>
              <a:rPr lang="en-US" dirty="0" err="1" smtClean="0"/>
              <a:t>parametreleri</a:t>
            </a:r>
            <a:r>
              <a:rPr lang="en-US" dirty="0" smtClean="0"/>
              <a:t> </a:t>
            </a:r>
            <a:r>
              <a:rPr lang="en-US" dirty="0" err="1" smtClean="0"/>
              <a:t>güncellemek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rastgele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noktası</a:t>
            </a:r>
            <a:r>
              <a:rPr lang="en-US" dirty="0" smtClean="0"/>
              <a:t> </a:t>
            </a:r>
            <a:r>
              <a:rPr lang="en-US" dirty="0" err="1" smtClean="0"/>
              <a:t>kullanır</a:t>
            </a:r>
            <a:r>
              <a:rPr lang="en-US" dirty="0" smtClean="0"/>
              <a:t>. Bu </a:t>
            </a:r>
            <a:r>
              <a:rPr lang="en-US" dirty="0" err="1" smtClean="0"/>
              <a:t>hesaplama</a:t>
            </a:r>
            <a:r>
              <a:rPr lang="en-US" dirty="0" smtClean="0"/>
              <a:t>, </a:t>
            </a:r>
            <a:r>
              <a:rPr lang="en-US" dirty="0" err="1" smtClean="0"/>
              <a:t>algoritmayı</a:t>
            </a:r>
            <a:r>
              <a:rPr lang="en-US" dirty="0" smtClean="0"/>
              <a:t> </a:t>
            </a:r>
            <a:r>
              <a:rPr lang="en-US" dirty="0" err="1" smtClean="0"/>
              <a:t>biraz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verimli</a:t>
            </a:r>
            <a:r>
              <a:rPr lang="en-US" dirty="0" smtClean="0"/>
              <a:t> hale </a:t>
            </a:r>
            <a:r>
              <a:rPr lang="en-US" dirty="0" err="1" smtClean="0"/>
              <a:t>getirir</a:t>
            </a:r>
            <a:r>
              <a:rPr lang="en-US" dirty="0" smtClean="0"/>
              <a:t>. </a:t>
            </a:r>
            <a:r>
              <a:rPr lang="en-US" dirty="0" err="1" smtClean="0"/>
              <a:t>Sonuç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, </a:t>
            </a:r>
            <a:r>
              <a:rPr lang="en-US" dirty="0" err="1" smtClean="0"/>
              <a:t>minimumu</a:t>
            </a:r>
            <a:r>
              <a:rPr lang="en-US" dirty="0" smtClean="0"/>
              <a:t> </a:t>
            </a:r>
            <a:r>
              <a:rPr lang="en-US" dirty="0" err="1" smtClean="0"/>
              <a:t>bulma</a:t>
            </a:r>
            <a:r>
              <a:rPr lang="en-US" dirty="0" smtClean="0"/>
              <a:t> </a:t>
            </a:r>
            <a:r>
              <a:rPr lang="en-US" dirty="0" err="1" smtClean="0"/>
              <a:t>yolunda</a:t>
            </a:r>
            <a:r>
              <a:rPr lang="en-US" dirty="0" smtClean="0"/>
              <a:t> </a:t>
            </a:r>
            <a:r>
              <a:rPr lang="en-US" dirty="0" err="1" smtClean="0"/>
              <a:t>aşırı</a:t>
            </a:r>
            <a:r>
              <a:rPr lang="en-US" dirty="0" smtClean="0"/>
              <a:t> </a:t>
            </a:r>
            <a:r>
              <a:rPr lang="en-US" dirty="0" smtClean="0"/>
              <a:t>‘noise' </a:t>
            </a:r>
            <a:r>
              <a:rPr lang="en-US" dirty="0" err="1" smtClean="0"/>
              <a:t>yol</a:t>
            </a:r>
            <a:r>
              <a:rPr lang="en-US" dirty="0" smtClean="0"/>
              <a:t> </a:t>
            </a:r>
            <a:r>
              <a:rPr lang="en-US" dirty="0" err="1" smtClean="0"/>
              <a:t>açabilir</a:t>
            </a:r>
            <a:r>
              <a:rPr lang="en-US" dirty="0" smtClean="0"/>
              <a:t>. SGD deep learning </a:t>
            </a:r>
            <a:r>
              <a:rPr lang="en-US" dirty="0" err="1" smtClean="0"/>
              <a:t>için</a:t>
            </a:r>
            <a:r>
              <a:rPr lang="en-US" dirty="0" smtClean="0"/>
              <a:t> optimize </a:t>
            </a:r>
            <a:r>
              <a:rPr lang="en-US" dirty="0" err="1" smtClean="0"/>
              <a:t>edilmiştir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38600" y="3733800"/>
            <a:ext cx="4963218" cy="273405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4572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modelin</a:t>
            </a:r>
            <a:r>
              <a:rPr lang="en-US" sz="2400" dirty="0" smtClean="0"/>
              <a:t> </a:t>
            </a:r>
            <a:r>
              <a:rPr lang="en-US" sz="2400" dirty="0" err="1" smtClean="0"/>
              <a:t>eğitimi</a:t>
            </a:r>
            <a:r>
              <a:rPr lang="en-US" sz="2400" dirty="0" smtClean="0"/>
              <a:t> </a:t>
            </a:r>
            <a:r>
              <a:rPr lang="en-US" sz="2400" dirty="0" err="1" smtClean="0"/>
              <a:t>sonucu</a:t>
            </a:r>
            <a:r>
              <a:rPr lang="en-US" sz="2400" dirty="0" smtClean="0"/>
              <a:t> </a:t>
            </a:r>
            <a:r>
              <a:rPr lang="en-US" sz="2400" dirty="0" err="1" smtClean="0"/>
              <a:t>daha</a:t>
            </a:r>
            <a:r>
              <a:rPr lang="en-US" sz="2400" dirty="0" smtClean="0"/>
              <a:t> </a:t>
            </a:r>
            <a:r>
              <a:rPr lang="en-US" sz="2400" dirty="0" err="1" smtClean="0"/>
              <a:t>önce</a:t>
            </a:r>
            <a:r>
              <a:rPr lang="en-US" sz="2400" dirty="0" smtClean="0"/>
              <a:t> </a:t>
            </a:r>
            <a:r>
              <a:rPr lang="en-US" sz="2400" dirty="0" err="1" smtClean="0"/>
              <a:t>modele</a:t>
            </a:r>
            <a:r>
              <a:rPr lang="en-US" sz="2400" dirty="0" smtClean="0"/>
              <a:t> </a:t>
            </a:r>
            <a:r>
              <a:rPr lang="en-US" sz="2400" dirty="0" err="1" smtClean="0"/>
              <a:t>sunulmayan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Mr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görüntüsü</a:t>
            </a:r>
            <a:r>
              <a:rPr lang="en-US" sz="2400" dirty="0" smtClean="0"/>
              <a:t> </a:t>
            </a:r>
            <a:r>
              <a:rPr lang="en-US" sz="2400" dirty="0" err="1" smtClean="0"/>
              <a:t>üzerinde</a:t>
            </a:r>
            <a:r>
              <a:rPr lang="en-US" sz="2400" dirty="0" smtClean="0"/>
              <a:t> </a:t>
            </a:r>
            <a:r>
              <a:rPr lang="en-US" sz="2400" dirty="0" err="1" smtClean="0"/>
              <a:t>kırpma</a:t>
            </a:r>
            <a:r>
              <a:rPr lang="en-US" sz="2400" dirty="0" smtClean="0"/>
              <a:t> </a:t>
            </a:r>
            <a:r>
              <a:rPr lang="en-US" sz="2400" dirty="0" err="1" smtClean="0"/>
              <a:t>gerçekleştirilmesi</a:t>
            </a:r>
            <a:r>
              <a:rPr lang="en-US" sz="2400" dirty="0" smtClean="0"/>
              <a:t> </a:t>
            </a:r>
            <a:r>
              <a:rPr lang="en-US" sz="2400" dirty="0" err="1" smtClean="0"/>
              <a:t>sunulmuştur</a:t>
            </a:r>
            <a:r>
              <a:rPr lang="en-US" sz="2400" dirty="0" smtClean="0"/>
              <a:t>. </a:t>
            </a:r>
            <a:r>
              <a:rPr lang="en-US" sz="2400" dirty="0" err="1" smtClean="0"/>
              <a:t>Kırpılan</a:t>
            </a:r>
            <a:r>
              <a:rPr lang="en-US" sz="2400" dirty="0" smtClean="0"/>
              <a:t> </a:t>
            </a:r>
            <a:r>
              <a:rPr lang="en-US" sz="2400" dirty="0" err="1" smtClean="0"/>
              <a:t>parçalar</a:t>
            </a:r>
            <a:r>
              <a:rPr lang="en-US" sz="2400" dirty="0" smtClean="0"/>
              <a:t> </a:t>
            </a:r>
            <a:r>
              <a:rPr lang="en-US" sz="2400" dirty="0" err="1" smtClean="0"/>
              <a:t>üzerinde</a:t>
            </a:r>
            <a:r>
              <a:rPr lang="en-US" sz="2400" dirty="0" smtClean="0"/>
              <a:t> </a:t>
            </a:r>
            <a:r>
              <a:rPr lang="en-US" sz="2400" dirty="0" err="1" smtClean="0"/>
              <a:t>modelin</a:t>
            </a:r>
            <a:r>
              <a:rPr lang="en-US" sz="2400" dirty="0" smtClean="0"/>
              <a:t> </a:t>
            </a:r>
            <a:r>
              <a:rPr lang="en-US" sz="2400" dirty="0" err="1" smtClean="0"/>
              <a:t>tahmin</a:t>
            </a:r>
            <a:r>
              <a:rPr lang="en-US" sz="2400" dirty="0" smtClean="0"/>
              <a:t> </a:t>
            </a:r>
            <a:r>
              <a:rPr lang="en-US" sz="2400" dirty="0" err="1" smtClean="0"/>
              <a:t>ettiği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parçaları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gerçek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parçaları</a:t>
            </a:r>
            <a:r>
              <a:rPr lang="en-US" sz="2400" dirty="0" smtClean="0"/>
              <a:t> </a:t>
            </a:r>
            <a:r>
              <a:rPr lang="en-US" sz="2400" dirty="0" err="1" smtClean="0"/>
              <a:t>gösterilmiştir</a:t>
            </a:r>
            <a:r>
              <a:rPr lang="en-US" sz="2400" dirty="0" smtClean="0"/>
              <a:t>. U-net </a:t>
            </a:r>
            <a:r>
              <a:rPr lang="en-US" sz="2400" dirty="0" err="1" smtClean="0"/>
              <a:t>modelinin</a:t>
            </a:r>
            <a:r>
              <a:rPr lang="en-US" sz="2400" dirty="0" smtClean="0"/>
              <a:t> </a:t>
            </a:r>
            <a:r>
              <a:rPr lang="en-US" sz="2400" dirty="0" err="1" smtClean="0"/>
              <a:t>etiketli</a:t>
            </a:r>
            <a:r>
              <a:rPr lang="en-US" sz="2400" dirty="0" smtClean="0"/>
              <a:t> </a:t>
            </a:r>
            <a:r>
              <a:rPr lang="en-US" sz="2400" dirty="0" err="1" smtClean="0"/>
              <a:t>parçalara</a:t>
            </a:r>
            <a:r>
              <a:rPr lang="en-US" sz="2400" dirty="0" smtClean="0"/>
              <a:t> </a:t>
            </a:r>
            <a:r>
              <a:rPr lang="en-US" sz="2400" dirty="0" err="1" smtClean="0"/>
              <a:t>oldukça</a:t>
            </a:r>
            <a:r>
              <a:rPr lang="en-US" sz="2400" dirty="0" smtClean="0"/>
              <a:t> </a:t>
            </a:r>
            <a:r>
              <a:rPr lang="en-US" sz="2400" dirty="0" err="1" smtClean="0"/>
              <a:t>benzer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ürettiği</a:t>
            </a:r>
            <a:r>
              <a:rPr lang="en-US" sz="2400" dirty="0" smtClean="0"/>
              <a:t> </a:t>
            </a:r>
            <a:r>
              <a:rPr lang="en-US" sz="2400" dirty="0" err="1" smtClean="0"/>
              <a:t>görülmektedir</a:t>
            </a:r>
            <a:r>
              <a:rPr lang="en-US" sz="2400" dirty="0" smtClean="0"/>
              <a:t>. </a:t>
            </a:r>
          </a:p>
        </p:txBody>
      </p:sp>
      <p:pic>
        <p:nvPicPr>
          <p:cNvPr id="6" name="Picture 5" descr="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040" y="3657600"/>
            <a:ext cx="8487960" cy="21148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0"/>
            <a:ext cx="808173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Derin</a:t>
            </a:r>
            <a:r>
              <a:rPr lang="en-US" sz="4000" dirty="0" smtClean="0"/>
              <a:t> </a:t>
            </a:r>
            <a:r>
              <a:rPr lang="en-US" sz="4000" dirty="0" err="1" smtClean="0"/>
              <a:t>öğrenme</a:t>
            </a:r>
            <a:r>
              <a:rPr lang="en-US" sz="4000" dirty="0" smtClean="0"/>
              <a:t> </a:t>
            </a:r>
            <a:r>
              <a:rPr lang="en-US" sz="4000" dirty="0" err="1" smtClean="0"/>
              <a:t>ile</a:t>
            </a:r>
            <a:r>
              <a:rPr lang="en-US" sz="4000" dirty="0" smtClean="0"/>
              <a:t> </a:t>
            </a:r>
            <a:r>
              <a:rPr lang="en-US" sz="4000" dirty="0" err="1" smtClean="0"/>
              <a:t>medikal</a:t>
            </a:r>
            <a:r>
              <a:rPr lang="en-US" sz="4000" dirty="0" smtClean="0"/>
              <a:t> </a:t>
            </a:r>
            <a:r>
              <a:rPr lang="en-US" sz="4000" dirty="0" err="1" smtClean="0"/>
              <a:t>görüntü</a:t>
            </a:r>
            <a:r>
              <a:rPr lang="en-US" sz="4000" dirty="0" smtClean="0"/>
              <a:t> </a:t>
            </a:r>
            <a:r>
              <a:rPr lang="en-US" sz="4000" dirty="0" err="1" smtClean="0"/>
              <a:t>oluşturma</a:t>
            </a:r>
            <a:r>
              <a:rPr lang="en-US" sz="4000" dirty="0" smtClean="0"/>
              <a:t> </a:t>
            </a:r>
            <a:r>
              <a:rPr lang="en-US" sz="4000" dirty="0" err="1" smtClean="0"/>
              <a:t>ve</a:t>
            </a:r>
            <a:r>
              <a:rPr lang="en-US" sz="4000" dirty="0" smtClean="0"/>
              <a:t> </a:t>
            </a:r>
            <a:r>
              <a:rPr lang="en-US" sz="4000" dirty="0" err="1" smtClean="0"/>
              <a:t>dönüştürme</a:t>
            </a:r>
            <a:endParaRPr lang="en-US" sz="40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990600" y="1447800"/>
            <a:ext cx="81534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dönüştürmede</a:t>
            </a:r>
            <a:r>
              <a:rPr lang="en-US" dirty="0" smtClean="0"/>
              <a:t>,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giriş</a:t>
            </a:r>
            <a:r>
              <a:rPr lang="en-US" dirty="0" smtClean="0"/>
              <a:t> </a:t>
            </a:r>
            <a:r>
              <a:rPr lang="en-US" dirty="0" err="1" smtClean="0"/>
              <a:t>görüntüsünü</a:t>
            </a:r>
            <a:r>
              <a:rPr lang="en-US" dirty="0" smtClean="0"/>
              <a:t> </a:t>
            </a:r>
            <a:r>
              <a:rPr lang="en-US" dirty="0" err="1" smtClean="0"/>
              <a:t>diğerine</a:t>
            </a:r>
            <a:r>
              <a:rPr lang="en-US" dirty="0" smtClean="0"/>
              <a:t> </a:t>
            </a:r>
            <a:r>
              <a:rPr lang="en-US" dirty="0" err="1" smtClean="0"/>
              <a:t>dönüştürmek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2D </a:t>
            </a:r>
            <a:r>
              <a:rPr lang="en-US" dirty="0" err="1" smtClean="0"/>
              <a:t>veya</a:t>
            </a:r>
            <a:r>
              <a:rPr lang="en-US" dirty="0" smtClean="0"/>
              <a:t> 3D </a:t>
            </a:r>
            <a:r>
              <a:rPr lang="en-US" dirty="0" err="1" smtClean="0"/>
              <a:t>CNN’ler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 </a:t>
            </a:r>
            <a:r>
              <a:rPr lang="en-US" dirty="0" err="1" smtClean="0"/>
              <a:t>Tipik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,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mimariler</a:t>
            </a:r>
            <a:r>
              <a:rPr lang="en-US" dirty="0" smtClean="0"/>
              <a:t> </a:t>
            </a:r>
            <a:r>
              <a:rPr lang="en-US" dirty="0" err="1" smtClean="0"/>
              <a:t>sınıflandırma</a:t>
            </a:r>
            <a:r>
              <a:rPr lang="en-US" dirty="0" smtClean="0"/>
              <a:t> </a:t>
            </a:r>
            <a:r>
              <a:rPr lang="en-US" dirty="0" err="1" smtClean="0"/>
              <a:t>ağlarında</a:t>
            </a:r>
            <a:r>
              <a:rPr lang="en-US" dirty="0" smtClean="0"/>
              <a:t> </a:t>
            </a:r>
            <a:r>
              <a:rPr lang="en-US" dirty="0" err="1" smtClean="0"/>
              <a:t>bulunan</a:t>
            </a:r>
            <a:r>
              <a:rPr lang="en-US" dirty="0" smtClean="0"/>
              <a:t> </a:t>
            </a:r>
            <a:r>
              <a:rPr lang="en-US" dirty="0" err="1" smtClean="0"/>
              <a:t>havuzlama</a:t>
            </a:r>
            <a:r>
              <a:rPr lang="en-US" dirty="0" smtClean="0"/>
              <a:t> </a:t>
            </a:r>
            <a:r>
              <a:rPr lang="en-US" dirty="0" err="1" smtClean="0"/>
              <a:t>katmanlarından</a:t>
            </a:r>
            <a:r>
              <a:rPr lang="en-US" dirty="0" smtClean="0"/>
              <a:t> </a:t>
            </a:r>
            <a:r>
              <a:rPr lang="en-US" dirty="0" err="1" smtClean="0"/>
              <a:t>yoksundur</a:t>
            </a:r>
            <a:r>
              <a:rPr lang="en-US" dirty="0" smtClean="0"/>
              <a:t>. Bu </a:t>
            </a:r>
            <a:r>
              <a:rPr lang="en-US" dirty="0" err="1" smtClean="0"/>
              <a:t>sistemler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, </a:t>
            </a:r>
            <a:r>
              <a:rPr lang="en-US" dirty="0" err="1" smtClean="0"/>
              <a:t>üretilen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istenen</a:t>
            </a:r>
            <a:r>
              <a:rPr lang="en-US" dirty="0" smtClean="0"/>
              <a:t> </a:t>
            </a:r>
            <a:r>
              <a:rPr lang="en-US" dirty="0" err="1" smtClean="0"/>
              <a:t>çıktı</a:t>
            </a:r>
            <a:r>
              <a:rPr lang="en-US" dirty="0" smtClean="0"/>
              <a:t> </a:t>
            </a:r>
            <a:r>
              <a:rPr lang="en-US" dirty="0" err="1" smtClean="0"/>
              <a:t>arasındaki</a:t>
            </a:r>
            <a:r>
              <a:rPr lang="en-US" dirty="0" smtClean="0"/>
              <a:t> </a:t>
            </a:r>
            <a:r>
              <a:rPr lang="en-US" dirty="0" err="1" smtClean="0"/>
              <a:t>farkları</a:t>
            </a:r>
            <a:r>
              <a:rPr lang="en-US" dirty="0" smtClean="0"/>
              <a:t> </a:t>
            </a:r>
            <a:r>
              <a:rPr lang="en-US" dirty="0" err="1" smtClean="0"/>
              <a:t>kayıp</a:t>
            </a:r>
            <a:r>
              <a:rPr lang="en-US" dirty="0" smtClean="0"/>
              <a:t> </a:t>
            </a:r>
            <a:r>
              <a:rPr lang="en-US" dirty="0" err="1" smtClean="0"/>
              <a:t>fonksiyonu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tanımlayan</a:t>
            </a:r>
            <a:r>
              <a:rPr lang="en-US" dirty="0" smtClean="0"/>
              <a:t> hem </a:t>
            </a:r>
            <a:r>
              <a:rPr lang="en-US" dirty="0" err="1" smtClean="0"/>
              <a:t>girişin</a:t>
            </a:r>
            <a:r>
              <a:rPr lang="en-US" dirty="0" smtClean="0"/>
              <a:t> hem de </a:t>
            </a:r>
            <a:r>
              <a:rPr lang="en-US" dirty="0" err="1" smtClean="0"/>
              <a:t>istenen</a:t>
            </a:r>
            <a:r>
              <a:rPr lang="en-US" dirty="0" smtClean="0"/>
              <a:t> </a:t>
            </a:r>
            <a:r>
              <a:rPr lang="en-US" dirty="0" err="1" smtClean="0"/>
              <a:t>çıktının</a:t>
            </a:r>
            <a:r>
              <a:rPr lang="en-US" dirty="0" smtClean="0"/>
              <a:t> </a:t>
            </a:r>
            <a:r>
              <a:rPr lang="en-US" dirty="0" err="1" smtClean="0"/>
              <a:t>mevcut</a:t>
            </a:r>
            <a:r>
              <a:rPr lang="en-US" dirty="0" smtClean="0"/>
              <a:t> </a:t>
            </a:r>
            <a:r>
              <a:rPr lang="en-US" dirty="0" err="1" smtClean="0"/>
              <a:t>olduğu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eğitilirler</a:t>
            </a:r>
            <a:r>
              <a:rPr lang="en-US" dirty="0" smtClean="0"/>
              <a:t> (</a:t>
            </a:r>
            <a:r>
              <a:rPr lang="en-US" dirty="0" err="1" smtClean="0"/>
              <a:t>Litjens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diğ</a:t>
            </a:r>
            <a:r>
              <a:rPr lang="en-US" dirty="0" smtClean="0"/>
              <a:t>., 2017)</a:t>
            </a:r>
          </a:p>
          <a:p>
            <a:endParaRPr lang="en-US" dirty="0" smtClean="0"/>
          </a:p>
          <a:p>
            <a:r>
              <a:rPr lang="en-US" dirty="0" err="1" smtClean="0"/>
              <a:t>Örneğin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modaliteli</a:t>
            </a:r>
            <a:r>
              <a:rPr lang="en-US" dirty="0" smtClean="0"/>
              <a:t> </a:t>
            </a:r>
            <a:r>
              <a:rPr lang="en-US" dirty="0" err="1" smtClean="0"/>
              <a:t>beyin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verilerini</a:t>
            </a:r>
            <a:r>
              <a:rPr lang="en-US" dirty="0" smtClean="0"/>
              <a:t> </a:t>
            </a:r>
            <a:r>
              <a:rPr lang="en-US" dirty="0" err="1" smtClean="0"/>
              <a:t>birleştirmek</a:t>
            </a:r>
            <a:r>
              <a:rPr lang="en-US" dirty="0" smtClean="0"/>
              <a:t> </a:t>
            </a:r>
            <a:r>
              <a:rPr lang="en-US" dirty="0" err="1" smtClean="0"/>
              <a:t>hastalık</a:t>
            </a:r>
            <a:r>
              <a:rPr lang="en-US" dirty="0" smtClean="0"/>
              <a:t> </a:t>
            </a:r>
            <a:r>
              <a:rPr lang="en-US" dirty="0" err="1" smtClean="0"/>
              <a:t>tanımada</a:t>
            </a:r>
            <a:r>
              <a:rPr lang="en-US" dirty="0" smtClean="0"/>
              <a:t> </a:t>
            </a:r>
            <a:r>
              <a:rPr lang="en-US" dirty="0" err="1" smtClean="0"/>
              <a:t>performansı</a:t>
            </a:r>
            <a:r>
              <a:rPr lang="en-US" dirty="0" smtClean="0"/>
              <a:t> </a:t>
            </a:r>
            <a:r>
              <a:rPr lang="en-US" dirty="0" err="1" smtClean="0"/>
              <a:t>oldukça</a:t>
            </a:r>
            <a:r>
              <a:rPr lang="en-US" dirty="0" smtClean="0"/>
              <a:t> </a:t>
            </a:r>
            <a:r>
              <a:rPr lang="en-US" dirty="0" err="1" smtClean="0"/>
              <a:t>arttırır</a:t>
            </a:r>
            <a:r>
              <a:rPr lang="en-US" dirty="0" smtClean="0"/>
              <a:t>. </a:t>
            </a:r>
            <a:r>
              <a:rPr lang="en-US" dirty="0" err="1" smtClean="0"/>
              <a:t>Ancak</a:t>
            </a:r>
            <a:r>
              <a:rPr lang="en-US" dirty="0" smtClean="0"/>
              <a:t> </a:t>
            </a:r>
            <a:r>
              <a:rPr lang="en-US" dirty="0" err="1" smtClean="0"/>
              <a:t>bunu</a:t>
            </a:r>
            <a:r>
              <a:rPr lang="en-US" dirty="0" smtClean="0"/>
              <a:t> </a:t>
            </a:r>
            <a:r>
              <a:rPr lang="en-US" dirty="0" err="1" smtClean="0"/>
              <a:t>yapmak</a:t>
            </a:r>
            <a:r>
              <a:rPr lang="en-US" dirty="0" smtClean="0"/>
              <a:t> </a:t>
            </a:r>
            <a:r>
              <a:rPr lang="en-US" dirty="0" err="1" smtClean="0"/>
              <a:t>oldukça</a:t>
            </a:r>
            <a:r>
              <a:rPr lang="en-US" dirty="0" smtClean="0"/>
              <a:t> </a:t>
            </a:r>
            <a:r>
              <a:rPr lang="en-US" dirty="0" err="1" smtClean="0"/>
              <a:t>zordur</a:t>
            </a:r>
            <a:r>
              <a:rPr lang="en-US" dirty="0" smtClean="0"/>
              <a:t> </a:t>
            </a:r>
            <a:r>
              <a:rPr lang="en-US" dirty="0" err="1" smtClean="0"/>
              <a:t>çünkü</a:t>
            </a:r>
            <a:r>
              <a:rPr lang="en-US" dirty="0" smtClean="0"/>
              <a:t> </a:t>
            </a:r>
            <a:r>
              <a:rPr lang="en-US" dirty="0" err="1" smtClean="0"/>
              <a:t>eksik</a:t>
            </a:r>
            <a:r>
              <a:rPr lang="en-US" dirty="0" smtClean="0"/>
              <a:t> </a:t>
            </a:r>
            <a:r>
              <a:rPr lang="en-US" dirty="0" err="1" smtClean="0"/>
              <a:t>verilerin</a:t>
            </a:r>
            <a:r>
              <a:rPr lang="en-US" dirty="0" smtClean="0"/>
              <a:t> </a:t>
            </a:r>
            <a:r>
              <a:rPr lang="en-US" dirty="0" err="1" smtClean="0"/>
              <a:t>bulunması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görevi</a:t>
            </a:r>
            <a:r>
              <a:rPr lang="en-US" dirty="0" smtClean="0"/>
              <a:t> </a:t>
            </a:r>
            <a:r>
              <a:rPr lang="en-US" dirty="0" err="1" smtClean="0"/>
              <a:t>oldukça</a:t>
            </a:r>
            <a:r>
              <a:rPr lang="en-US" dirty="0" smtClean="0"/>
              <a:t> </a:t>
            </a:r>
            <a:r>
              <a:rPr lang="en-US" dirty="0" err="1" smtClean="0"/>
              <a:t>zorlu</a:t>
            </a:r>
            <a:r>
              <a:rPr lang="en-US" dirty="0" smtClean="0"/>
              <a:t> </a:t>
            </a:r>
            <a:r>
              <a:rPr lang="en-US" dirty="0" err="1" smtClean="0"/>
              <a:t>kılar</a:t>
            </a:r>
            <a:r>
              <a:rPr lang="en-US" dirty="0" smtClean="0"/>
              <a:t>. Bu </a:t>
            </a:r>
            <a:r>
              <a:rPr lang="en-US" dirty="0" err="1" smtClean="0"/>
              <a:t>eksik</a:t>
            </a:r>
            <a:r>
              <a:rPr lang="en-US" dirty="0" smtClean="0"/>
              <a:t> </a:t>
            </a:r>
            <a:r>
              <a:rPr lang="en-US" dirty="0" err="1" smtClean="0"/>
              <a:t>verileri</a:t>
            </a:r>
            <a:r>
              <a:rPr lang="en-US" dirty="0" smtClean="0"/>
              <a:t> </a:t>
            </a:r>
            <a:r>
              <a:rPr lang="en-US" dirty="0" err="1" smtClean="0"/>
              <a:t>tamamlamak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modalitelerden</a:t>
            </a:r>
            <a:r>
              <a:rPr lang="en-US" dirty="0" smtClean="0"/>
              <a:t> </a:t>
            </a:r>
            <a:r>
              <a:rPr lang="en-US" dirty="0" err="1" smtClean="0"/>
              <a:t>dönüşüm</a:t>
            </a:r>
            <a:r>
              <a:rPr lang="en-US" dirty="0" smtClean="0"/>
              <a:t> </a:t>
            </a:r>
            <a:r>
              <a:rPr lang="en-US" dirty="0" err="1" smtClean="0"/>
              <a:t>sağlamak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çözümdür</a:t>
            </a:r>
            <a:r>
              <a:rPr lang="en-US" dirty="0" smtClean="0"/>
              <a:t>. (</a:t>
            </a:r>
            <a:r>
              <a:rPr lang="en-US" dirty="0" err="1" smtClean="0"/>
              <a:t>Qu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diğ</a:t>
            </a:r>
            <a:r>
              <a:rPr lang="en-US" dirty="0" smtClean="0"/>
              <a:t>., 2020); 3T MR </a:t>
            </a:r>
            <a:r>
              <a:rPr lang="en-US" dirty="0" err="1" smtClean="0"/>
              <a:t>dan</a:t>
            </a:r>
            <a:r>
              <a:rPr lang="en-US" dirty="0" smtClean="0"/>
              <a:t> 7T </a:t>
            </a:r>
            <a:r>
              <a:rPr lang="en-US" dirty="0" err="1" smtClean="0"/>
              <a:t>beyin</a:t>
            </a:r>
            <a:r>
              <a:rPr lang="en-US" dirty="0" smtClean="0"/>
              <a:t> MR, (Li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diğ</a:t>
            </a:r>
            <a:r>
              <a:rPr lang="en-US" dirty="0" smtClean="0"/>
              <a:t>., 2014) MR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PETgörüntüsü</a:t>
            </a:r>
            <a:r>
              <a:rPr lang="en-US" dirty="0" smtClean="0"/>
              <a:t> </a:t>
            </a:r>
            <a:r>
              <a:rPr lang="en-US" dirty="0" err="1" smtClean="0"/>
              <a:t>oluşturarak</a:t>
            </a:r>
            <a:r>
              <a:rPr lang="en-US" dirty="0" smtClean="0"/>
              <a:t>,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görüntülerin</a:t>
            </a:r>
            <a:r>
              <a:rPr lang="en-US" dirty="0" smtClean="0"/>
              <a:t> </a:t>
            </a:r>
            <a:r>
              <a:rPr lang="en-US" dirty="0" err="1" smtClean="0"/>
              <a:t>orijinal</a:t>
            </a:r>
            <a:r>
              <a:rPr lang="en-US" dirty="0" smtClean="0"/>
              <a:t> </a:t>
            </a:r>
            <a:r>
              <a:rPr lang="en-US" dirty="0" err="1" smtClean="0"/>
              <a:t>veriler</a:t>
            </a:r>
            <a:r>
              <a:rPr lang="en-US" dirty="0" smtClean="0"/>
              <a:t> </a:t>
            </a:r>
            <a:r>
              <a:rPr lang="en-US" dirty="0" err="1" smtClean="0"/>
              <a:t>eksik</a:t>
            </a:r>
            <a:r>
              <a:rPr lang="en-US" dirty="0" smtClean="0"/>
              <a:t> </a:t>
            </a:r>
            <a:r>
              <a:rPr lang="en-US" dirty="0" err="1" smtClean="0"/>
              <a:t>olduğunda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edilmediğinde</a:t>
            </a:r>
            <a:r>
              <a:rPr lang="en-US" dirty="0" smtClean="0"/>
              <a:t> Alzheimer </a:t>
            </a:r>
            <a:r>
              <a:rPr lang="en-US" dirty="0" err="1" smtClean="0"/>
              <a:t>hastalığı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bilgisayar</a:t>
            </a:r>
            <a:r>
              <a:rPr lang="en-US" dirty="0" smtClean="0"/>
              <a:t> </a:t>
            </a:r>
            <a:r>
              <a:rPr lang="en-US" dirty="0" err="1" smtClean="0"/>
              <a:t>destekli</a:t>
            </a:r>
            <a:r>
              <a:rPr lang="en-US" dirty="0" smtClean="0"/>
              <a:t> </a:t>
            </a:r>
            <a:r>
              <a:rPr lang="en-US" dirty="0" err="1" smtClean="0"/>
              <a:t>tanı</a:t>
            </a:r>
            <a:r>
              <a:rPr lang="en-US" dirty="0" smtClean="0"/>
              <a:t> </a:t>
            </a:r>
            <a:r>
              <a:rPr lang="en-US" dirty="0" err="1" smtClean="0"/>
              <a:t>sistemlerinde</a:t>
            </a:r>
            <a:r>
              <a:rPr lang="en-US" dirty="0" smtClean="0"/>
              <a:t> </a:t>
            </a:r>
            <a:r>
              <a:rPr lang="en-US" dirty="0" err="1" smtClean="0"/>
              <a:t>kullanılabileceğini</a:t>
            </a:r>
            <a:r>
              <a:rPr lang="en-US" dirty="0" smtClean="0"/>
              <a:t> </a:t>
            </a:r>
            <a:r>
              <a:rPr lang="en-US" dirty="0" err="1" smtClean="0"/>
              <a:t>göstermiştir</a:t>
            </a:r>
            <a:r>
              <a:rPr lang="en-US" dirty="0" smtClean="0"/>
              <a:t>. </a:t>
            </a:r>
            <a:r>
              <a:rPr lang="en-US" dirty="0" err="1" smtClean="0"/>
              <a:t>Yine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alanlarda</a:t>
            </a:r>
            <a:r>
              <a:rPr lang="en-US" dirty="0" smtClean="0"/>
              <a:t> (</a:t>
            </a:r>
            <a:r>
              <a:rPr lang="en-US" dirty="0" err="1" smtClean="0"/>
              <a:t>Nie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diğ</a:t>
            </a:r>
            <a:r>
              <a:rPr lang="en-US" dirty="0" smtClean="0"/>
              <a:t>., 2018)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evrişimli</a:t>
            </a:r>
            <a:r>
              <a:rPr lang="en-US" dirty="0" smtClean="0"/>
              <a:t> </a:t>
            </a:r>
            <a:r>
              <a:rPr lang="en-US" dirty="0" err="1" smtClean="0"/>
              <a:t>çekişmeli</a:t>
            </a:r>
            <a:r>
              <a:rPr lang="en-US" dirty="0" smtClean="0"/>
              <a:t> </a:t>
            </a:r>
            <a:r>
              <a:rPr lang="en-US" dirty="0" err="1" smtClean="0"/>
              <a:t>ağ</a:t>
            </a:r>
            <a:r>
              <a:rPr lang="en-US" dirty="0" smtClean="0"/>
              <a:t>(DCGAN) </a:t>
            </a:r>
            <a:r>
              <a:rPr lang="en-US" dirty="0" err="1" smtClean="0"/>
              <a:t>kullanarak</a:t>
            </a:r>
            <a:r>
              <a:rPr lang="en-US" dirty="0" smtClean="0"/>
              <a:t> MR </a:t>
            </a:r>
            <a:r>
              <a:rPr lang="en-US" dirty="0" err="1" smtClean="0"/>
              <a:t>görüntülerinden</a:t>
            </a:r>
            <a:r>
              <a:rPr lang="en-US" dirty="0" smtClean="0"/>
              <a:t> BT </a:t>
            </a:r>
            <a:r>
              <a:rPr lang="en-US" dirty="0" err="1" smtClean="0"/>
              <a:t>görüntülerine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3T MR </a:t>
            </a:r>
            <a:r>
              <a:rPr lang="en-US" dirty="0" err="1" smtClean="0"/>
              <a:t>dan</a:t>
            </a:r>
            <a:r>
              <a:rPr lang="en-US" dirty="0" smtClean="0"/>
              <a:t> 7T MR </a:t>
            </a:r>
            <a:r>
              <a:rPr lang="en-US" dirty="0" err="1" smtClean="0"/>
              <a:t>görüntülerine</a:t>
            </a:r>
            <a:r>
              <a:rPr lang="en-US" dirty="0" smtClean="0"/>
              <a:t> </a:t>
            </a:r>
            <a:r>
              <a:rPr lang="en-US" dirty="0" err="1" smtClean="0"/>
              <a:t>dönüşüm</a:t>
            </a:r>
            <a:r>
              <a:rPr lang="en-US" dirty="0" smtClean="0"/>
              <a:t> </a:t>
            </a:r>
            <a:r>
              <a:rPr lang="en-US" dirty="0" err="1" smtClean="0"/>
              <a:t>sağlamışlardır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Burada</a:t>
            </a:r>
            <a:r>
              <a:rPr lang="en-US" dirty="0" smtClean="0"/>
              <a:t> </a:t>
            </a:r>
            <a:r>
              <a:rPr lang="en-US" dirty="0" err="1" smtClean="0"/>
              <a:t>hastaya</a:t>
            </a:r>
            <a:r>
              <a:rPr lang="en-US" dirty="0" smtClean="0"/>
              <a:t> </a:t>
            </a:r>
            <a:r>
              <a:rPr lang="en-US" dirty="0" err="1" smtClean="0"/>
              <a:t>mr</a:t>
            </a:r>
            <a:r>
              <a:rPr lang="en-US" dirty="0" smtClean="0"/>
              <a:t> </a:t>
            </a:r>
            <a:r>
              <a:rPr lang="en-US" dirty="0" err="1" smtClean="0"/>
              <a:t>çektir</a:t>
            </a:r>
            <a:r>
              <a:rPr lang="en-US" dirty="0" smtClean="0"/>
              <a:t> </a:t>
            </a:r>
            <a:r>
              <a:rPr lang="en-US" dirty="0" err="1" smtClean="0"/>
              <a:t>bt</a:t>
            </a:r>
            <a:r>
              <a:rPr lang="en-US" dirty="0" smtClean="0"/>
              <a:t> </a:t>
            </a:r>
            <a:r>
              <a:rPr lang="en-US" dirty="0" err="1" smtClean="0"/>
              <a:t>çekir</a:t>
            </a:r>
            <a:r>
              <a:rPr lang="en-US" dirty="0" smtClean="0"/>
              <a:t> pet </a:t>
            </a:r>
            <a:r>
              <a:rPr lang="en-US" dirty="0" err="1" smtClean="0"/>
              <a:t>çektir</a:t>
            </a:r>
            <a:r>
              <a:rPr lang="en-US" dirty="0" smtClean="0"/>
              <a:t> </a:t>
            </a:r>
            <a:r>
              <a:rPr lang="en-US" dirty="0" err="1" smtClean="0"/>
              <a:t>yerine</a:t>
            </a:r>
            <a:r>
              <a:rPr lang="en-US" dirty="0" smtClean="0"/>
              <a:t> </a:t>
            </a:r>
            <a:r>
              <a:rPr lang="en-US" dirty="0" err="1" smtClean="0"/>
              <a:t>tek</a:t>
            </a:r>
            <a:r>
              <a:rPr lang="en-US" dirty="0" smtClean="0"/>
              <a:t> </a:t>
            </a:r>
            <a:r>
              <a:rPr lang="en-US" dirty="0" err="1" smtClean="0"/>
              <a:t>modelden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modeller</a:t>
            </a:r>
            <a:r>
              <a:rPr lang="en-US" dirty="0" smtClean="0"/>
              <a:t> </a:t>
            </a:r>
            <a:r>
              <a:rPr lang="en-US" dirty="0" err="1" smtClean="0"/>
              <a:t>çıkarmayı</a:t>
            </a:r>
            <a:r>
              <a:rPr lang="en-US" dirty="0" smtClean="0"/>
              <a:t> </a:t>
            </a:r>
            <a:r>
              <a:rPr lang="en-US" dirty="0" err="1" smtClean="0"/>
              <a:t>hedefler</a:t>
            </a:r>
            <a:r>
              <a:rPr lang="en-US" dirty="0" smtClean="0"/>
              <a:t>. Buda </a:t>
            </a:r>
            <a:r>
              <a:rPr lang="en-US" dirty="0" err="1" smtClean="0"/>
              <a:t>hastanede</a:t>
            </a:r>
            <a:r>
              <a:rPr lang="en-US" dirty="0" smtClean="0"/>
              <a:t> </a:t>
            </a:r>
            <a:r>
              <a:rPr lang="en-US" dirty="0" err="1" smtClean="0"/>
              <a:t>yoğunluğu</a:t>
            </a:r>
            <a:r>
              <a:rPr lang="en-US" dirty="0" smtClean="0"/>
              <a:t> </a:t>
            </a:r>
            <a:r>
              <a:rPr lang="en-US" dirty="0" err="1" smtClean="0"/>
              <a:t>azaltır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228600"/>
            <a:ext cx="81534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Amalgam </a:t>
            </a:r>
            <a:r>
              <a:rPr lang="en-US" sz="2000" dirty="0" err="1" smtClean="0"/>
              <a:t>Dolgular</a:t>
            </a:r>
            <a:r>
              <a:rPr lang="en-US" sz="2000" dirty="0" smtClean="0"/>
              <a:t> </a:t>
            </a:r>
            <a:r>
              <a:rPr lang="en-US" sz="2000" dirty="0" err="1" smtClean="0"/>
              <a:t>Güçlü</a:t>
            </a:r>
            <a:r>
              <a:rPr lang="en-US" sz="2000" dirty="0" smtClean="0"/>
              <a:t> MR </a:t>
            </a:r>
            <a:r>
              <a:rPr lang="en-US" sz="2000" dirty="0" err="1" smtClean="0"/>
              <a:t>Cihazlarından</a:t>
            </a:r>
            <a:r>
              <a:rPr lang="en-US" sz="2000" dirty="0" smtClean="0"/>
              <a:t> </a:t>
            </a:r>
            <a:r>
              <a:rPr lang="en-US" sz="2000" dirty="0" err="1" smtClean="0"/>
              <a:t>Geçerken</a:t>
            </a:r>
            <a:r>
              <a:rPr lang="en-US" sz="2000" dirty="0" smtClean="0"/>
              <a:t> </a:t>
            </a:r>
            <a:r>
              <a:rPr lang="en-US" sz="2000" dirty="0" err="1" smtClean="0"/>
              <a:t>Civa</a:t>
            </a:r>
            <a:r>
              <a:rPr lang="en-US" sz="2000" dirty="0" smtClean="0"/>
              <a:t> </a:t>
            </a:r>
            <a:r>
              <a:rPr lang="en-US" sz="2000" dirty="0" err="1" smtClean="0"/>
              <a:t>Salıyor</a:t>
            </a:r>
            <a:endParaRPr lang="en-US" sz="2000" dirty="0" smtClean="0"/>
          </a:p>
          <a:p>
            <a:r>
              <a:rPr lang="en-US" sz="2000" dirty="0" smtClean="0"/>
              <a:t>Normal MR </a:t>
            </a:r>
            <a:r>
              <a:rPr lang="en-US" sz="2000" dirty="0" err="1" smtClean="0"/>
              <a:t>yani</a:t>
            </a:r>
            <a:r>
              <a:rPr lang="en-US" sz="2000" dirty="0" smtClean="0"/>
              <a:t> </a:t>
            </a:r>
            <a:r>
              <a:rPr lang="en-US" sz="2000" dirty="0" err="1" smtClean="0"/>
              <a:t>manyetik</a:t>
            </a:r>
            <a:r>
              <a:rPr lang="en-US" sz="2000" dirty="0" smtClean="0"/>
              <a:t>  </a:t>
            </a:r>
            <a:r>
              <a:rPr lang="en-US" sz="2000" dirty="0" err="1" smtClean="0"/>
              <a:t>rezonans</a:t>
            </a:r>
            <a:r>
              <a:rPr lang="en-US" sz="2000" dirty="0" smtClean="0"/>
              <a:t> </a:t>
            </a:r>
            <a:r>
              <a:rPr lang="en-US" sz="2000" dirty="0" err="1" smtClean="0"/>
              <a:t>makineleri</a:t>
            </a:r>
            <a:r>
              <a:rPr lang="en-US" sz="2000" dirty="0" smtClean="0"/>
              <a:t> 1,5 T </a:t>
            </a:r>
            <a:r>
              <a:rPr lang="en-US" sz="2000" dirty="0" err="1" smtClean="0"/>
              <a:t>ile</a:t>
            </a:r>
            <a:r>
              <a:rPr lang="en-US" sz="2000" dirty="0" smtClean="0"/>
              <a:t> 3 T </a:t>
            </a:r>
            <a:r>
              <a:rPr lang="en-US" sz="2000" dirty="0" err="1" smtClean="0"/>
              <a:t>arasında</a:t>
            </a:r>
            <a:r>
              <a:rPr lang="en-US" sz="2000" dirty="0" smtClean="0"/>
              <a:t> </a:t>
            </a:r>
            <a:r>
              <a:rPr lang="en-US" sz="2000" dirty="0" err="1" smtClean="0"/>
              <a:t>çalışıyor</a:t>
            </a:r>
            <a:r>
              <a:rPr lang="en-US" sz="2000" dirty="0" smtClean="0"/>
              <a:t> </a:t>
            </a:r>
            <a:r>
              <a:rPr lang="en-US" sz="2000" dirty="0" err="1" smtClean="0"/>
              <a:t>fakat</a:t>
            </a:r>
            <a:r>
              <a:rPr lang="en-US" sz="2000" dirty="0" smtClean="0"/>
              <a:t> </a:t>
            </a:r>
            <a:r>
              <a:rPr lang="en-US" sz="2000" dirty="0" err="1" smtClean="0"/>
              <a:t>yeni</a:t>
            </a:r>
            <a:r>
              <a:rPr lang="en-US" sz="2000" dirty="0" smtClean="0"/>
              <a:t> </a:t>
            </a:r>
            <a:r>
              <a:rPr lang="en-US" sz="2000" dirty="0" err="1" smtClean="0"/>
              <a:t>cihazların</a:t>
            </a:r>
            <a:r>
              <a:rPr lang="en-US" sz="2000" dirty="0" smtClean="0"/>
              <a:t> </a:t>
            </a:r>
            <a:r>
              <a:rPr lang="en-US" sz="2000" dirty="0" err="1" smtClean="0"/>
              <a:t>ürettiği</a:t>
            </a:r>
            <a:r>
              <a:rPr lang="en-US" sz="2000" dirty="0" smtClean="0"/>
              <a:t> 7 </a:t>
            </a:r>
            <a:r>
              <a:rPr lang="en-US" sz="2000" dirty="0" err="1" smtClean="0"/>
              <a:t>Teslalık</a:t>
            </a:r>
            <a:r>
              <a:rPr lang="en-US" sz="2000" dirty="0" smtClean="0"/>
              <a:t> </a:t>
            </a:r>
            <a:r>
              <a:rPr lang="en-US" sz="2000" dirty="0" err="1" smtClean="0"/>
              <a:t>manyetik</a:t>
            </a:r>
            <a:r>
              <a:rPr lang="en-US" sz="2000" dirty="0" smtClean="0"/>
              <a:t> </a:t>
            </a:r>
            <a:r>
              <a:rPr lang="en-US" sz="2000" dirty="0" err="1" smtClean="0"/>
              <a:t>yüksek</a:t>
            </a:r>
            <a:r>
              <a:rPr lang="en-US" sz="2000" dirty="0" smtClean="0"/>
              <a:t> </a:t>
            </a:r>
            <a:r>
              <a:rPr lang="en-US" sz="2000" dirty="0" err="1" smtClean="0"/>
              <a:t>çözünürlük</a:t>
            </a:r>
            <a:r>
              <a:rPr lang="en-US" sz="2000" dirty="0" smtClean="0"/>
              <a:t> </a:t>
            </a:r>
            <a:r>
              <a:rPr lang="en-US" sz="2000" dirty="0" err="1" smtClean="0"/>
              <a:t>sağlamasının</a:t>
            </a:r>
            <a:r>
              <a:rPr lang="en-US" sz="2000" dirty="0" smtClean="0"/>
              <a:t> </a:t>
            </a:r>
            <a:r>
              <a:rPr lang="en-US" sz="2000" dirty="0" err="1" smtClean="0"/>
              <a:t>yanında</a:t>
            </a:r>
            <a:r>
              <a:rPr lang="en-US" sz="2000" dirty="0" smtClean="0"/>
              <a:t> </a:t>
            </a:r>
            <a:r>
              <a:rPr lang="en-US" sz="2000" dirty="0" err="1" smtClean="0"/>
              <a:t>çok</a:t>
            </a:r>
            <a:r>
              <a:rPr lang="en-US" sz="2000" dirty="0" smtClean="0"/>
              <a:t> </a:t>
            </a:r>
            <a:r>
              <a:rPr lang="en-US" sz="2000" dirty="0" err="1" smtClean="0"/>
              <a:t>güçlü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manyetik</a:t>
            </a:r>
            <a:r>
              <a:rPr lang="en-US" sz="2000" dirty="0" smtClean="0"/>
              <a:t> </a:t>
            </a:r>
            <a:r>
              <a:rPr lang="en-US" sz="2000" dirty="0" err="1" smtClean="0"/>
              <a:t>alan</a:t>
            </a:r>
            <a:r>
              <a:rPr lang="en-US" sz="2000" dirty="0" smtClean="0"/>
              <a:t> </a:t>
            </a:r>
            <a:r>
              <a:rPr lang="en-US" sz="2000" dirty="0" err="1" smtClean="0"/>
              <a:t>yaratıyor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r>
              <a:rPr lang="en-US" sz="2000" dirty="0" smtClean="0"/>
              <a:t>DCGAN, </a:t>
            </a:r>
            <a:r>
              <a:rPr lang="en-US" sz="2000" dirty="0" smtClean="0"/>
              <a:t>Deep </a:t>
            </a:r>
            <a:r>
              <a:rPr lang="en-US" sz="2000" dirty="0" err="1" smtClean="0"/>
              <a:t>Convolutional</a:t>
            </a:r>
            <a:r>
              <a:rPr lang="en-US" sz="2000" dirty="0" smtClean="0"/>
              <a:t> Generative Adversarial Network</a:t>
            </a:r>
          </a:p>
          <a:p>
            <a:endParaRPr lang="en-US" sz="2000" dirty="0" smtClean="0"/>
          </a:p>
          <a:p>
            <a:r>
              <a:rPr lang="en-US" sz="2000" dirty="0" smtClean="0"/>
              <a:t>DCGAN, Generator </a:t>
            </a:r>
            <a:r>
              <a:rPr lang="en-US" sz="2000" dirty="0" err="1" smtClean="0"/>
              <a:t>ve</a:t>
            </a:r>
            <a:r>
              <a:rPr lang="en-US" sz="2000" dirty="0" smtClean="0"/>
              <a:t> Discriminator </a:t>
            </a:r>
            <a:r>
              <a:rPr lang="en-US" sz="2000" dirty="0" err="1" smtClean="0"/>
              <a:t>kullanarak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görüntüler</a:t>
            </a:r>
            <a:r>
              <a:rPr lang="en-US" sz="2000" dirty="0" smtClean="0"/>
              <a:t> </a:t>
            </a:r>
            <a:r>
              <a:rPr lang="en-US" sz="2000" dirty="0" err="1" smtClean="0"/>
              <a:t>oluşturmak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kullanılır</a:t>
            </a:r>
            <a:r>
              <a:rPr lang="en-US" sz="2000" dirty="0" smtClean="0"/>
              <a:t>. Generator</a:t>
            </a:r>
            <a:r>
              <a:rPr lang="en-US" sz="2000" dirty="0" smtClean="0"/>
              <a:t>, </a:t>
            </a:r>
            <a:r>
              <a:rPr lang="en-US" sz="2000" dirty="0" err="1" smtClean="0"/>
              <a:t>gerçek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görüntülere</a:t>
            </a:r>
            <a:r>
              <a:rPr lang="en-US" sz="2000" dirty="0" smtClean="0"/>
              <a:t> </a:t>
            </a:r>
            <a:r>
              <a:rPr lang="en-US" sz="2000" dirty="0" err="1" smtClean="0"/>
              <a:t>yakın</a:t>
            </a:r>
            <a:r>
              <a:rPr lang="en-US" sz="2000" dirty="0" smtClean="0"/>
              <a:t> </a:t>
            </a:r>
            <a:r>
              <a:rPr lang="en-US" sz="2000" dirty="0" err="1" smtClean="0"/>
              <a:t>sahte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görüntüler</a:t>
            </a:r>
            <a:r>
              <a:rPr lang="en-US" sz="2000" dirty="0" smtClean="0"/>
              <a:t> </a:t>
            </a:r>
            <a:r>
              <a:rPr lang="en-US" sz="2000" dirty="0" err="1" smtClean="0"/>
              <a:t>oluşturur</a:t>
            </a:r>
            <a:r>
              <a:rPr lang="en-US" sz="2000" dirty="0" smtClean="0"/>
              <a:t>. </a:t>
            </a:r>
            <a:r>
              <a:rPr lang="en-US" sz="2000" dirty="0" smtClean="0"/>
              <a:t>Discriminator, </a:t>
            </a:r>
            <a:r>
              <a:rPr lang="en-US" sz="2000" dirty="0" err="1" smtClean="0"/>
              <a:t>sahte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görüntüleri</a:t>
            </a:r>
            <a:r>
              <a:rPr lang="en-US" sz="2000" dirty="0" smtClean="0"/>
              <a:t> </a:t>
            </a:r>
            <a:r>
              <a:rPr lang="en-US" sz="2000" dirty="0" err="1" smtClean="0"/>
              <a:t>gerçek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görüntülerden</a:t>
            </a:r>
            <a:r>
              <a:rPr lang="en-US" sz="2000" dirty="0" smtClean="0"/>
              <a:t> </a:t>
            </a:r>
            <a:r>
              <a:rPr lang="en-US" sz="2000" dirty="0" err="1" smtClean="0"/>
              <a:t>doğru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şekilde</a:t>
            </a:r>
            <a:r>
              <a:rPr lang="en-US" sz="2000" dirty="0" smtClean="0"/>
              <a:t> </a:t>
            </a:r>
            <a:r>
              <a:rPr lang="en-US" sz="2000" dirty="0" err="1" smtClean="0"/>
              <a:t>ayırmaya</a:t>
            </a:r>
            <a:r>
              <a:rPr lang="en-US" sz="2000" dirty="0" smtClean="0"/>
              <a:t> </a:t>
            </a:r>
            <a:r>
              <a:rPr lang="en-US" sz="2000" dirty="0" err="1" smtClean="0"/>
              <a:t>çalışır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3" name="Picture 2" descr="4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4362101"/>
            <a:ext cx="5220429" cy="24958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529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3733800"/>
            <a:ext cx="8153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sentetik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üretme</a:t>
            </a:r>
            <a:r>
              <a:rPr lang="en-US" sz="2400" dirty="0" smtClean="0"/>
              <a:t> </a:t>
            </a:r>
            <a:r>
              <a:rPr lang="en-US" sz="2400" dirty="0" err="1" smtClean="0"/>
              <a:t>çalışmalarından</a:t>
            </a:r>
            <a:r>
              <a:rPr lang="en-US" sz="2400" dirty="0" smtClean="0"/>
              <a:t> </a:t>
            </a:r>
            <a:r>
              <a:rPr lang="en-US" sz="2400" dirty="0" err="1" smtClean="0"/>
              <a:t>örnekler</a:t>
            </a:r>
            <a:r>
              <a:rPr lang="en-US" sz="2400" dirty="0" smtClean="0"/>
              <a:t> </a:t>
            </a:r>
            <a:r>
              <a:rPr lang="en-US" sz="2400" dirty="0" err="1" smtClean="0"/>
              <a:t>gösterilmiştir</a:t>
            </a:r>
            <a:r>
              <a:rPr lang="en-US" sz="2400" dirty="0" smtClean="0"/>
              <a:t>. A: </a:t>
            </a:r>
            <a:r>
              <a:rPr lang="en-US" sz="2400" dirty="0" err="1" smtClean="0"/>
              <a:t>Göz</a:t>
            </a:r>
            <a:r>
              <a:rPr lang="en-US" sz="2400" dirty="0" smtClean="0"/>
              <a:t> </a:t>
            </a:r>
            <a:r>
              <a:rPr lang="en-US" sz="2400" dirty="0" err="1" smtClean="0"/>
              <a:t>damar</a:t>
            </a:r>
            <a:r>
              <a:rPr lang="en-US" sz="2400" dirty="0" smtClean="0"/>
              <a:t> </a:t>
            </a:r>
            <a:r>
              <a:rPr lang="en-US" sz="2400" dirty="0" err="1" smtClean="0"/>
              <a:t>ağlarından</a:t>
            </a:r>
            <a:r>
              <a:rPr lang="en-US" sz="2400" dirty="0" smtClean="0"/>
              <a:t> retinal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sentezlenmiştir</a:t>
            </a:r>
            <a:r>
              <a:rPr lang="en-US" sz="2400" dirty="0" smtClean="0"/>
              <a:t>. Bu </a:t>
            </a:r>
            <a:r>
              <a:rPr lang="en-US" sz="2400" dirty="0" err="1" smtClean="0"/>
              <a:t>çalışmada</a:t>
            </a:r>
            <a:r>
              <a:rPr lang="en-US" sz="2400" dirty="0" smtClean="0"/>
              <a:t> </a:t>
            </a:r>
            <a:r>
              <a:rPr lang="en-US" sz="2400" dirty="0" err="1" smtClean="0"/>
              <a:t>CycleGAN</a:t>
            </a:r>
            <a:r>
              <a:rPr lang="en-US" sz="2400" dirty="0" smtClean="0"/>
              <a:t> </a:t>
            </a:r>
            <a:r>
              <a:rPr lang="en-US" sz="2400" dirty="0" err="1" smtClean="0"/>
              <a:t>kullanılmıştır</a:t>
            </a:r>
            <a:r>
              <a:rPr lang="en-US" sz="2400" dirty="0" smtClean="0"/>
              <a:t> (Yao, Tan, Chen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Gu</a:t>
            </a:r>
            <a:r>
              <a:rPr lang="en-US" sz="2400" dirty="0" smtClean="0"/>
              <a:t>, 2021). B: pix2pix GAN </a:t>
            </a:r>
            <a:r>
              <a:rPr lang="en-US" sz="2400" dirty="0" err="1" smtClean="0"/>
              <a:t>modeli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Mr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görüntülerinden</a:t>
            </a:r>
            <a:r>
              <a:rPr lang="en-US" sz="2400" dirty="0" smtClean="0"/>
              <a:t> Pet </a:t>
            </a:r>
            <a:r>
              <a:rPr lang="en-US" sz="2400" dirty="0" err="1" smtClean="0"/>
              <a:t>görüntülerine</a:t>
            </a:r>
            <a:r>
              <a:rPr lang="en-US" sz="2400" dirty="0" smtClean="0"/>
              <a:t> </a:t>
            </a:r>
            <a:r>
              <a:rPr lang="en-US" sz="2400" dirty="0" err="1" smtClean="0"/>
              <a:t>dönüşüm</a:t>
            </a:r>
            <a:r>
              <a:rPr lang="en-US" sz="2400" dirty="0" smtClean="0"/>
              <a:t> </a:t>
            </a:r>
            <a:r>
              <a:rPr lang="en-US" sz="2400" dirty="0" err="1" smtClean="0"/>
              <a:t>gerçekleştirilmiştir</a:t>
            </a:r>
            <a:r>
              <a:rPr lang="en-US" sz="2400" dirty="0" smtClean="0"/>
              <a:t> (Jung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diğ</a:t>
            </a:r>
            <a:r>
              <a:rPr lang="en-US" sz="2400" dirty="0" smtClean="0"/>
              <a:t>., 2018). C: DCGAN </a:t>
            </a:r>
            <a:r>
              <a:rPr lang="en-US" sz="2400" dirty="0" err="1" smtClean="0"/>
              <a:t>ile</a:t>
            </a:r>
            <a:r>
              <a:rPr lang="en-US" sz="2400" dirty="0" smtClean="0"/>
              <a:t> T1 </a:t>
            </a:r>
            <a:r>
              <a:rPr lang="en-US" sz="2400" dirty="0" err="1" smtClean="0"/>
              <a:t>ve</a:t>
            </a:r>
            <a:r>
              <a:rPr lang="en-US" sz="2400" dirty="0" smtClean="0"/>
              <a:t> T2 </a:t>
            </a:r>
            <a:r>
              <a:rPr lang="en-US" sz="2400" dirty="0" err="1" smtClean="0"/>
              <a:t>sekanslarında</a:t>
            </a:r>
            <a:r>
              <a:rPr lang="en-US" sz="2400" dirty="0" smtClean="0"/>
              <a:t> </a:t>
            </a:r>
            <a:r>
              <a:rPr lang="en-US" sz="2400" dirty="0" err="1" smtClean="0"/>
              <a:t>sentetik</a:t>
            </a:r>
            <a:r>
              <a:rPr lang="en-US" sz="2400" dirty="0" smtClean="0"/>
              <a:t> </a:t>
            </a:r>
            <a:r>
              <a:rPr lang="en-US" sz="2400" dirty="0" err="1" smtClean="0"/>
              <a:t>beyin</a:t>
            </a:r>
            <a:r>
              <a:rPr lang="en-US" sz="2400" dirty="0" smtClean="0"/>
              <a:t> MR </a:t>
            </a:r>
            <a:r>
              <a:rPr lang="en-US" sz="2400" dirty="0" err="1" smtClean="0"/>
              <a:t>görüntüleri</a:t>
            </a:r>
            <a:r>
              <a:rPr lang="en-US" sz="2400" dirty="0" smtClean="0"/>
              <a:t> </a:t>
            </a:r>
            <a:r>
              <a:rPr lang="en-US" sz="2400" dirty="0" err="1" smtClean="0"/>
              <a:t>üretilmiştir</a:t>
            </a:r>
            <a:r>
              <a:rPr lang="en-US" sz="2400" dirty="0" smtClean="0"/>
              <a:t> (</a:t>
            </a:r>
            <a:r>
              <a:rPr lang="en-US" sz="2400" dirty="0" err="1" smtClean="0"/>
              <a:t>Armanious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diğ.,2020).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Derin</a:t>
            </a:r>
            <a:r>
              <a:rPr lang="en-US" sz="4000" dirty="0" smtClean="0"/>
              <a:t> </a:t>
            </a:r>
            <a:r>
              <a:rPr lang="en-US" sz="4000" dirty="0" err="1" smtClean="0"/>
              <a:t>Öğrenme</a:t>
            </a:r>
            <a:r>
              <a:rPr lang="en-US" sz="4000" dirty="0" smtClean="0"/>
              <a:t>(Deep Learning)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6800" y="762000"/>
            <a:ext cx="8077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YSA’lar</a:t>
            </a:r>
            <a:r>
              <a:rPr lang="en-US" dirty="0" smtClean="0"/>
              <a:t> </a:t>
            </a:r>
            <a:r>
              <a:rPr lang="en-US" dirty="0" err="1" smtClean="0"/>
              <a:t>biyolojik</a:t>
            </a:r>
            <a:r>
              <a:rPr lang="en-US" dirty="0" smtClean="0"/>
              <a:t> </a:t>
            </a:r>
            <a:r>
              <a:rPr lang="en-US" dirty="0" err="1" smtClean="0"/>
              <a:t>sinir</a:t>
            </a:r>
            <a:r>
              <a:rPr lang="en-US" dirty="0" smtClean="0"/>
              <a:t> </a:t>
            </a:r>
            <a:r>
              <a:rPr lang="en-US" dirty="0" err="1" smtClean="0"/>
              <a:t>ağlarından</a:t>
            </a:r>
            <a:r>
              <a:rPr lang="en-US" dirty="0" smtClean="0"/>
              <a:t> </a:t>
            </a:r>
            <a:r>
              <a:rPr lang="en-US" dirty="0" err="1" smtClean="0"/>
              <a:t>esinlenerek</a:t>
            </a:r>
            <a:r>
              <a:rPr lang="en-US" dirty="0" smtClean="0"/>
              <a:t> </a:t>
            </a:r>
            <a:r>
              <a:rPr lang="en-US" dirty="0" err="1" smtClean="0"/>
              <a:t>oluşturulmuş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nörona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, </a:t>
            </a:r>
            <a:r>
              <a:rPr lang="en-US" dirty="0" err="1" smtClean="0"/>
              <a:t>oldukça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basit</a:t>
            </a:r>
            <a:r>
              <a:rPr lang="en-US" dirty="0" smtClean="0"/>
              <a:t> </a:t>
            </a:r>
            <a:r>
              <a:rPr lang="en-US" dirty="0" err="1" smtClean="0"/>
              <a:t>işlemci</a:t>
            </a:r>
            <a:r>
              <a:rPr lang="en-US" dirty="0" smtClean="0"/>
              <a:t> </a:t>
            </a:r>
            <a:r>
              <a:rPr lang="en-US" dirty="0" err="1" smtClean="0"/>
              <a:t>ihtiva</a:t>
            </a:r>
            <a:r>
              <a:rPr lang="en-US" dirty="0" smtClean="0"/>
              <a:t> </a:t>
            </a:r>
            <a:r>
              <a:rPr lang="en-US" dirty="0" err="1" smtClean="0"/>
              <a:t>eden</a:t>
            </a:r>
            <a:r>
              <a:rPr lang="en-US" dirty="0" smtClean="0"/>
              <a:t> </a:t>
            </a:r>
            <a:r>
              <a:rPr lang="en-US" dirty="0" err="1" smtClean="0"/>
              <a:t>paralel</a:t>
            </a:r>
            <a:r>
              <a:rPr lang="en-US" dirty="0" smtClean="0"/>
              <a:t> </a:t>
            </a:r>
            <a:r>
              <a:rPr lang="en-US" dirty="0" err="1" smtClean="0"/>
              <a:t>hesaplama</a:t>
            </a:r>
            <a:r>
              <a:rPr lang="en-US" dirty="0" smtClean="0"/>
              <a:t> </a:t>
            </a:r>
            <a:r>
              <a:rPr lang="en-US" dirty="0" err="1" smtClean="0"/>
              <a:t>sistemleridir</a:t>
            </a:r>
            <a:r>
              <a:rPr lang="en-US" dirty="0" smtClean="0"/>
              <a:t> </a:t>
            </a:r>
            <a:r>
              <a:rPr lang="en-US" dirty="0" err="1" smtClean="0"/>
              <a:t>Biyolojik</a:t>
            </a:r>
            <a:r>
              <a:rPr lang="en-US" dirty="0" smtClean="0"/>
              <a:t> </a:t>
            </a:r>
            <a:r>
              <a:rPr lang="en-US" dirty="0" err="1" smtClean="0"/>
              <a:t>sistemler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YSA </a:t>
            </a:r>
            <a:r>
              <a:rPr lang="en-US" dirty="0" err="1" smtClean="0"/>
              <a:t>yapıları</a:t>
            </a:r>
            <a:r>
              <a:rPr lang="en-US" dirty="0" smtClean="0"/>
              <a:t> </a:t>
            </a:r>
            <a:r>
              <a:rPr lang="en-US" dirty="0" err="1" smtClean="0"/>
              <a:t>karşılaştırıldıklarında</a:t>
            </a:r>
            <a:r>
              <a:rPr lang="en-US" dirty="0" smtClean="0"/>
              <a:t> </a:t>
            </a:r>
            <a:r>
              <a:rPr lang="en-US" dirty="0" err="1" smtClean="0"/>
              <a:t>oldukça</a:t>
            </a:r>
            <a:r>
              <a:rPr lang="en-US" dirty="0" smtClean="0"/>
              <a:t> </a:t>
            </a:r>
            <a:r>
              <a:rPr lang="en-US" dirty="0" err="1" smtClean="0"/>
              <a:t>benzer</a:t>
            </a:r>
            <a:r>
              <a:rPr lang="en-US" dirty="0" smtClean="0"/>
              <a:t> </a:t>
            </a:r>
            <a:r>
              <a:rPr lang="en-US" dirty="0" err="1" smtClean="0"/>
              <a:t>yanlarının</a:t>
            </a:r>
            <a:r>
              <a:rPr lang="en-US" dirty="0" smtClean="0"/>
              <a:t> </a:t>
            </a:r>
            <a:r>
              <a:rPr lang="en-US" dirty="0" err="1" smtClean="0"/>
              <a:t>olduğu</a:t>
            </a:r>
            <a:r>
              <a:rPr lang="en-US" dirty="0" smtClean="0"/>
              <a:t> </a:t>
            </a:r>
            <a:r>
              <a:rPr lang="en-US" dirty="0" err="1" smtClean="0"/>
              <a:t>görülmektedir</a:t>
            </a:r>
            <a:r>
              <a:rPr lang="en-US" dirty="0" smtClean="0"/>
              <a:t>.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biyolojik</a:t>
            </a:r>
            <a:r>
              <a:rPr lang="en-US" dirty="0" smtClean="0"/>
              <a:t> </a:t>
            </a:r>
            <a:r>
              <a:rPr lang="en-US" dirty="0" err="1" smtClean="0"/>
              <a:t>sinir</a:t>
            </a:r>
            <a:r>
              <a:rPr lang="en-US" dirty="0" smtClean="0"/>
              <a:t> </a:t>
            </a:r>
            <a:r>
              <a:rPr lang="en-US" dirty="0" err="1" smtClean="0"/>
              <a:t>ağı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yapay</a:t>
            </a:r>
            <a:r>
              <a:rPr lang="en-US" dirty="0" smtClean="0"/>
              <a:t> </a:t>
            </a:r>
            <a:r>
              <a:rPr lang="en-US" dirty="0" err="1" smtClean="0"/>
              <a:t>sinir</a:t>
            </a:r>
            <a:r>
              <a:rPr lang="en-US" dirty="0" smtClean="0"/>
              <a:t> </a:t>
            </a:r>
            <a:r>
              <a:rPr lang="en-US" dirty="0" err="1" smtClean="0"/>
              <a:t>ağı</a:t>
            </a:r>
            <a:r>
              <a:rPr lang="en-US" dirty="0" smtClean="0"/>
              <a:t> </a:t>
            </a:r>
            <a:r>
              <a:rPr lang="en-US" dirty="0" err="1" smtClean="0"/>
              <a:t>yapısı</a:t>
            </a:r>
            <a:r>
              <a:rPr lang="en-US" dirty="0" smtClean="0"/>
              <a:t> </a:t>
            </a:r>
            <a:r>
              <a:rPr lang="en-US" dirty="0" err="1" smtClean="0"/>
              <a:t>görülmektedir</a:t>
            </a:r>
            <a:r>
              <a:rPr lang="en-US" dirty="0" smtClean="0"/>
              <a:t>. </a:t>
            </a:r>
            <a:r>
              <a:rPr lang="en-US" dirty="0" err="1" smtClean="0"/>
              <a:t>Şekil</a:t>
            </a:r>
            <a:r>
              <a:rPr lang="en-US" dirty="0" smtClean="0"/>
              <a:t> </a:t>
            </a:r>
            <a:r>
              <a:rPr lang="en-US" dirty="0" err="1" smtClean="0"/>
              <a:t>incelendiğinde</a:t>
            </a:r>
            <a:r>
              <a:rPr lang="en-US" dirty="0" smtClean="0"/>
              <a:t> </a:t>
            </a:r>
            <a:r>
              <a:rPr lang="en-US" dirty="0" err="1" smtClean="0"/>
              <a:t>biyolojik</a:t>
            </a:r>
            <a:r>
              <a:rPr lang="en-US" dirty="0" smtClean="0"/>
              <a:t> </a:t>
            </a:r>
            <a:r>
              <a:rPr lang="en-US" dirty="0" err="1" smtClean="0"/>
              <a:t>nöron</a:t>
            </a:r>
            <a:r>
              <a:rPr lang="en-US" dirty="0" smtClean="0"/>
              <a:t> </a:t>
            </a:r>
            <a:r>
              <a:rPr lang="en-US" dirty="0" err="1" smtClean="0"/>
              <a:t>yapısındaki</a:t>
            </a:r>
            <a:r>
              <a:rPr lang="en-US" dirty="0" smtClean="0"/>
              <a:t> </a:t>
            </a:r>
            <a:r>
              <a:rPr lang="en-US" dirty="0" err="1" smtClean="0"/>
              <a:t>dentrit</a:t>
            </a:r>
            <a:r>
              <a:rPr lang="en-US" dirty="0" smtClean="0"/>
              <a:t>, </a:t>
            </a:r>
            <a:r>
              <a:rPr lang="en-US" dirty="0" err="1" smtClean="0"/>
              <a:t>YSA’da</a:t>
            </a:r>
            <a:r>
              <a:rPr lang="en-US" dirty="0" smtClean="0"/>
              <a:t>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nöronun</a:t>
            </a:r>
            <a:r>
              <a:rPr lang="en-US" dirty="0" smtClean="0"/>
              <a:t>/</a:t>
            </a:r>
            <a:r>
              <a:rPr lang="en-US" dirty="0" err="1" smtClean="0"/>
              <a:t>perseptronun</a:t>
            </a:r>
            <a:r>
              <a:rPr lang="en-US" dirty="0" smtClean="0"/>
              <a:t> </a:t>
            </a:r>
            <a:r>
              <a:rPr lang="en-US" dirty="0" err="1" smtClean="0"/>
              <a:t>toplama</a:t>
            </a:r>
            <a:r>
              <a:rPr lang="en-US" dirty="0" smtClean="0"/>
              <a:t> </a:t>
            </a:r>
            <a:r>
              <a:rPr lang="en-US" dirty="0" err="1" smtClean="0"/>
              <a:t>fonksiyonuna</a:t>
            </a:r>
            <a:r>
              <a:rPr lang="en-US" dirty="0" smtClean="0"/>
              <a:t>; </a:t>
            </a:r>
            <a:r>
              <a:rPr lang="en-US" dirty="0" err="1" smtClean="0"/>
              <a:t>hücre</a:t>
            </a:r>
            <a:r>
              <a:rPr lang="en-US" dirty="0" smtClean="0"/>
              <a:t> </a:t>
            </a:r>
            <a:r>
              <a:rPr lang="en-US" dirty="0" err="1" smtClean="0"/>
              <a:t>gövdesi</a:t>
            </a:r>
            <a:r>
              <a:rPr lang="en-US" dirty="0" smtClean="0"/>
              <a:t>, transfer </a:t>
            </a:r>
            <a:r>
              <a:rPr lang="en-US" dirty="0" err="1" smtClean="0"/>
              <a:t>fonksiyonuna</a:t>
            </a:r>
            <a:r>
              <a:rPr lang="en-US" dirty="0" smtClean="0"/>
              <a:t>; </a:t>
            </a:r>
            <a:r>
              <a:rPr lang="en-US" dirty="0" err="1" smtClean="0"/>
              <a:t>aksonlar</a:t>
            </a:r>
            <a:r>
              <a:rPr lang="en-US" dirty="0" smtClean="0"/>
              <a:t>, </a:t>
            </a:r>
            <a:r>
              <a:rPr lang="en-US" dirty="0" err="1" smtClean="0"/>
              <a:t>yapay</a:t>
            </a:r>
            <a:r>
              <a:rPr lang="en-US" dirty="0" smtClean="0"/>
              <a:t> </a:t>
            </a:r>
            <a:r>
              <a:rPr lang="en-US" dirty="0" err="1" smtClean="0"/>
              <a:t>nöron</a:t>
            </a:r>
            <a:r>
              <a:rPr lang="en-US" dirty="0" smtClean="0"/>
              <a:t> </a:t>
            </a:r>
            <a:r>
              <a:rPr lang="en-US" dirty="0" err="1" smtClean="0"/>
              <a:t>çıkışına</a:t>
            </a:r>
            <a:r>
              <a:rPr lang="en-US" dirty="0" smtClean="0"/>
              <a:t>; </a:t>
            </a:r>
            <a:r>
              <a:rPr lang="en-US" dirty="0" err="1" smtClean="0"/>
              <a:t>sinapslar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dirty="0" err="1" smtClean="0"/>
              <a:t>ağırlıklara</a:t>
            </a:r>
            <a:r>
              <a:rPr lang="en-US" dirty="0" smtClean="0"/>
              <a:t> </a:t>
            </a:r>
            <a:r>
              <a:rPr lang="en-US" dirty="0" err="1" smtClean="0"/>
              <a:t>karşılık</a:t>
            </a:r>
            <a:r>
              <a:rPr lang="en-US" dirty="0" smtClean="0"/>
              <a:t> </a:t>
            </a:r>
            <a:r>
              <a:rPr lang="en-US" dirty="0" err="1" smtClean="0"/>
              <a:t>gelmektedir</a:t>
            </a:r>
            <a:endParaRPr lang="en-US" dirty="0"/>
          </a:p>
        </p:txBody>
      </p:sp>
      <p:pic>
        <p:nvPicPr>
          <p:cNvPr id="5" name="Picture 4" descr="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3165" y="2923146"/>
            <a:ext cx="8030835" cy="39348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0" y="1219200"/>
            <a:ext cx="8153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Cilt</a:t>
            </a:r>
            <a:r>
              <a:rPr lang="en-US" sz="2400" dirty="0" smtClean="0"/>
              <a:t> </a:t>
            </a:r>
            <a:r>
              <a:rPr lang="en-US" sz="2400" dirty="0" err="1" smtClean="0"/>
              <a:t>lezyonlarının</a:t>
            </a:r>
            <a:r>
              <a:rPr lang="en-US" sz="2400" dirty="0" smtClean="0"/>
              <a:t> tam </a:t>
            </a:r>
            <a:r>
              <a:rPr lang="en-US" sz="2400" dirty="0" err="1" smtClean="0"/>
              <a:t>otomatik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segmentasyonu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FCN-</a:t>
            </a:r>
            <a:r>
              <a:rPr lang="en-US" sz="2400" dirty="0" err="1" smtClean="0"/>
              <a:t>AlexNet</a:t>
            </a:r>
            <a:r>
              <a:rPr lang="en-US" sz="2400" dirty="0" smtClean="0"/>
              <a:t> </a:t>
            </a:r>
            <a:r>
              <a:rPr lang="en-US" sz="2400" dirty="0" err="1" smtClean="0"/>
              <a:t>mimarisi</a:t>
            </a:r>
            <a:r>
              <a:rPr lang="en-US" sz="2400" dirty="0" smtClean="0"/>
              <a:t> </a:t>
            </a:r>
            <a:r>
              <a:rPr lang="en-US" sz="2400" dirty="0" err="1" smtClean="0"/>
              <a:t>temel</a:t>
            </a:r>
            <a:r>
              <a:rPr lang="en-US" sz="2400" dirty="0" smtClean="0"/>
              <a:t> </a:t>
            </a:r>
            <a:r>
              <a:rPr lang="en-US" sz="2400" dirty="0" err="1" smtClean="0"/>
              <a:t>alınarak</a:t>
            </a:r>
            <a:r>
              <a:rPr lang="en-US" sz="2400" dirty="0" smtClean="0"/>
              <a:t> </a:t>
            </a:r>
            <a:r>
              <a:rPr lang="en-US" sz="2400" dirty="0" err="1" smtClean="0"/>
              <a:t>yeni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mimarisi</a:t>
            </a:r>
            <a:r>
              <a:rPr lang="en-US" sz="2400" dirty="0" smtClean="0"/>
              <a:t> </a:t>
            </a:r>
            <a:r>
              <a:rPr lang="en-US" sz="2400" dirty="0" err="1" smtClean="0"/>
              <a:t>tasarlanmış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mimarinin</a:t>
            </a:r>
            <a:r>
              <a:rPr lang="en-US" sz="2400" dirty="0" smtClean="0"/>
              <a:t> </a:t>
            </a:r>
            <a:r>
              <a:rPr lang="en-US" sz="2400" dirty="0" err="1" smtClean="0"/>
              <a:t>performansını</a:t>
            </a:r>
            <a:r>
              <a:rPr lang="en-US" sz="2400" dirty="0" smtClean="0"/>
              <a:t> </a:t>
            </a:r>
            <a:r>
              <a:rPr lang="en-US" sz="2400" dirty="0" err="1" smtClean="0"/>
              <a:t>arttırmaya</a:t>
            </a:r>
            <a:r>
              <a:rPr lang="en-US" sz="2400" dirty="0" smtClean="0"/>
              <a:t> </a:t>
            </a:r>
            <a:r>
              <a:rPr lang="en-US" sz="2400" dirty="0" err="1" smtClean="0"/>
              <a:t>yönelik</a:t>
            </a:r>
            <a:r>
              <a:rPr lang="en-US" sz="2400" dirty="0" smtClean="0"/>
              <a:t> </a:t>
            </a:r>
            <a:r>
              <a:rPr lang="en-US" sz="2400" dirty="0" err="1" smtClean="0"/>
              <a:t>farklı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ön</a:t>
            </a:r>
            <a:r>
              <a:rPr lang="en-US" sz="2400" dirty="0" smtClean="0"/>
              <a:t> </a:t>
            </a:r>
            <a:r>
              <a:rPr lang="en-US" sz="2400" dirty="0" err="1" smtClean="0"/>
              <a:t>işleme</a:t>
            </a:r>
            <a:r>
              <a:rPr lang="en-US" sz="2400" dirty="0" smtClean="0"/>
              <a:t> </a:t>
            </a:r>
            <a:r>
              <a:rPr lang="en-US" sz="2400" dirty="0" err="1" smtClean="0"/>
              <a:t>teknikleri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hiper</a:t>
            </a:r>
            <a:r>
              <a:rPr lang="en-US" sz="2400" dirty="0" smtClean="0"/>
              <a:t> </a:t>
            </a:r>
            <a:r>
              <a:rPr lang="en-US" sz="2400" dirty="0" err="1" smtClean="0"/>
              <a:t>parametreler</a:t>
            </a:r>
            <a:r>
              <a:rPr lang="en-US" sz="2400" dirty="0" smtClean="0"/>
              <a:t> </a:t>
            </a:r>
            <a:r>
              <a:rPr lang="en-US" sz="2400" dirty="0" err="1" smtClean="0"/>
              <a:t>denenerek</a:t>
            </a:r>
            <a:r>
              <a:rPr lang="en-US" sz="2400" dirty="0" smtClean="0"/>
              <a:t> </a:t>
            </a:r>
            <a:r>
              <a:rPr lang="en-US" sz="2400" dirty="0" err="1" smtClean="0"/>
              <a:t>değerlendirilmiştir</a:t>
            </a:r>
            <a:r>
              <a:rPr lang="en-US" sz="2400" dirty="0" smtClean="0"/>
              <a:t>. </a:t>
            </a:r>
            <a:r>
              <a:rPr lang="en-US" sz="2400" dirty="0" err="1" smtClean="0"/>
              <a:t>Gerçekleştirilen</a:t>
            </a:r>
            <a:r>
              <a:rPr lang="en-US" sz="2400" dirty="0" smtClean="0"/>
              <a:t> </a:t>
            </a:r>
            <a:r>
              <a:rPr lang="en-US" sz="2400" dirty="0" err="1" smtClean="0"/>
              <a:t>çalışma</a:t>
            </a:r>
            <a:r>
              <a:rPr lang="en-US" sz="2400" dirty="0" smtClean="0"/>
              <a:t> </a:t>
            </a:r>
            <a:r>
              <a:rPr lang="en-US" sz="2400" dirty="0" err="1" smtClean="0"/>
              <a:t>basamakları</a:t>
            </a:r>
            <a:r>
              <a:rPr lang="en-US" sz="2400" dirty="0" smtClean="0"/>
              <a:t> </a:t>
            </a:r>
            <a:r>
              <a:rPr lang="en-US" sz="2400" dirty="0" err="1" smtClean="0"/>
              <a:t>akış</a:t>
            </a:r>
            <a:r>
              <a:rPr lang="en-US" sz="2400" dirty="0" smtClean="0"/>
              <a:t> </a:t>
            </a:r>
            <a:r>
              <a:rPr lang="en-US" sz="2400" dirty="0" err="1" smtClean="0"/>
              <a:t>şemasında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</a:t>
            </a:r>
            <a:r>
              <a:rPr lang="en-US" sz="2400" dirty="0" err="1" smtClean="0"/>
              <a:t>sunulduğu</a:t>
            </a:r>
            <a:r>
              <a:rPr lang="en-US" sz="2400" dirty="0" smtClean="0"/>
              <a:t> </a:t>
            </a:r>
            <a:r>
              <a:rPr lang="en-US" sz="2400" dirty="0" err="1" smtClean="0"/>
              <a:t>gibi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ön</a:t>
            </a:r>
            <a:r>
              <a:rPr lang="en-US" sz="2400" dirty="0" smtClean="0"/>
              <a:t> </a:t>
            </a:r>
            <a:r>
              <a:rPr lang="en-US" sz="2400" dirty="0" err="1" smtClean="0"/>
              <a:t>işleme</a:t>
            </a:r>
            <a:r>
              <a:rPr lang="en-US" sz="2400" dirty="0" smtClean="0"/>
              <a:t>, </a:t>
            </a:r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sonuçlarının</a:t>
            </a:r>
            <a:r>
              <a:rPr lang="en-US" sz="2400" dirty="0" smtClean="0"/>
              <a:t> </a:t>
            </a:r>
            <a:r>
              <a:rPr lang="en-US" sz="2400" dirty="0" err="1" smtClean="0"/>
              <a:t>karşılaştırmasından</a:t>
            </a:r>
            <a:r>
              <a:rPr lang="en-US" sz="2400" dirty="0" smtClean="0"/>
              <a:t> </a:t>
            </a:r>
            <a:r>
              <a:rPr lang="en-US" sz="2400" dirty="0" err="1" smtClean="0"/>
              <a:t>oluşmaktadır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0"/>
            <a:ext cx="815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DERİ LEZYONLARININ DERİN ÖĞRENME YÖNTEMLERİ İLE SEGMENTASYONU</a:t>
            </a:r>
            <a:endParaRPr 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609600"/>
            <a:ext cx="5591956" cy="52490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3200400"/>
            <a:ext cx="8153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Çalışmada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test </a:t>
            </a:r>
            <a:r>
              <a:rPr lang="en-US" dirty="0" err="1" smtClean="0"/>
              <a:t>aşamaları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sv-SE" dirty="0" smtClean="0"/>
              <a:t>ISIC2017 (Gutman vd. 2020) veri seti kullanılmıştır. </a:t>
            </a:r>
            <a:r>
              <a:rPr lang="en-US" dirty="0" smtClean="0"/>
              <a:t>. ISIC2017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2000 </a:t>
            </a:r>
            <a:r>
              <a:rPr lang="en-US" dirty="0" err="1" smtClean="0"/>
              <a:t>eğitim</a:t>
            </a:r>
            <a:r>
              <a:rPr lang="en-US" dirty="0" smtClean="0"/>
              <a:t>, 150 </a:t>
            </a:r>
            <a:r>
              <a:rPr lang="en-US" dirty="0" smtClean="0"/>
              <a:t>validation </a:t>
            </a:r>
            <a:r>
              <a:rPr lang="en-US" dirty="0" err="1" smtClean="0"/>
              <a:t>ve</a:t>
            </a:r>
            <a:r>
              <a:rPr lang="en-US" dirty="0" smtClean="0"/>
              <a:t> 600 test </a:t>
            </a:r>
            <a:r>
              <a:rPr lang="en-US" dirty="0" err="1" smtClean="0"/>
              <a:t>görüntüsü</a:t>
            </a:r>
            <a:r>
              <a:rPr lang="en-US" dirty="0" smtClean="0"/>
              <a:t> </a:t>
            </a:r>
            <a:r>
              <a:rPr lang="en-US" dirty="0" err="1" smtClean="0"/>
              <a:t>içeren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boyutlara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</a:t>
            </a:r>
            <a:r>
              <a:rPr lang="en-US" dirty="0" err="1" smtClean="0"/>
              <a:t>toplam</a:t>
            </a:r>
            <a:r>
              <a:rPr lang="en-US" dirty="0" smtClean="0"/>
              <a:t> 2750 </a:t>
            </a:r>
            <a:r>
              <a:rPr lang="en-US" dirty="0" err="1" smtClean="0"/>
              <a:t>görüntüden</a:t>
            </a:r>
            <a:r>
              <a:rPr lang="en-US" dirty="0" smtClean="0"/>
              <a:t> </a:t>
            </a:r>
            <a:r>
              <a:rPr lang="en-US" dirty="0" err="1" smtClean="0"/>
              <a:t>oluşmaktadır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melanosit</a:t>
            </a:r>
            <a:r>
              <a:rPr lang="en-US" dirty="0" smtClean="0"/>
              <a:t> </a:t>
            </a:r>
            <a:r>
              <a:rPr lang="en-US" dirty="0" err="1" smtClean="0"/>
              <a:t>naevus</a:t>
            </a:r>
            <a:r>
              <a:rPr lang="en-US" dirty="0" smtClean="0"/>
              <a:t>, </a:t>
            </a:r>
            <a:r>
              <a:rPr lang="en-US" dirty="0" err="1" smtClean="0"/>
              <a:t>melanom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seborrhoeic</a:t>
            </a:r>
            <a:r>
              <a:rPr lang="en-US" dirty="0" smtClean="0"/>
              <a:t> </a:t>
            </a:r>
            <a:r>
              <a:rPr lang="en-US" dirty="0" err="1" smtClean="0"/>
              <a:t>keratosis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3 </a:t>
            </a:r>
            <a:r>
              <a:rPr lang="en-US" dirty="0" err="1" smtClean="0"/>
              <a:t>sınıftan</a:t>
            </a:r>
            <a:r>
              <a:rPr lang="en-US" dirty="0" smtClean="0"/>
              <a:t> </a:t>
            </a:r>
            <a:r>
              <a:rPr lang="en-US" dirty="0" err="1" smtClean="0"/>
              <a:t>oluşan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görüntülerinden</a:t>
            </a:r>
            <a:r>
              <a:rPr lang="en-US" dirty="0" smtClean="0"/>
              <a:t> </a:t>
            </a:r>
            <a:r>
              <a:rPr lang="en-US" dirty="0" err="1" smtClean="0"/>
              <a:t>oluşmaktadır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setinden</a:t>
            </a:r>
            <a:r>
              <a:rPr lang="en-US" dirty="0" smtClean="0"/>
              <a:t> </a:t>
            </a:r>
            <a:r>
              <a:rPr lang="en-US" dirty="0" err="1" smtClean="0"/>
              <a:t>alınan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sınıflara</a:t>
            </a:r>
            <a:r>
              <a:rPr lang="en-US" dirty="0" smtClean="0"/>
              <a:t> </a:t>
            </a:r>
            <a:r>
              <a:rPr lang="en-US" dirty="0" err="1" smtClean="0"/>
              <a:t>ait</a:t>
            </a:r>
            <a:r>
              <a:rPr lang="en-US" dirty="0" smtClean="0"/>
              <a:t> </a:t>
            </a:r>
            <a:r>
              <a:rPr lang="en-US" dirty="0" err="1" smtClean="0"/>
              <a:t>birer</a:t>
            </a:r>
            <a:r>
              <a:rPr lang="en-US" dirty="0" smtClean="0"/>
              <a:t> </a:t>
            </a:r>
            <a:r>
              <a:rPr lang="en-US" dirty="0" err="1" smtClean="0"/>
              <a:t>örnek</a:t>
            </a:r>
            <a:r>
              <a:rPr lang="en-US" dirty="0" smtClean="0"/>
              <a:t> </a:t>
            </a:r>
            <a:r>
              <a:rPr lang="en-US" dirty="0" err="1" smtClean="0"/>
              <a:t>görüntüyü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görüntülere</a:t>
            </a:r>
            <a:r>
              <a:rPr lang="en-US" dirty="0" smtClean="0"/>
              <a:t> </a:t>
            </a:r>
            <a:r>
              <a:rPr lang="en-US" dirty="0" err="1" smtClean="0"/>
              <a:t>ait</a:t>
            </a:r>
            <a:r>
              <a:rPr lang="en-US" dirty="0" smtClean="0"/>
              <a:t> </a:t>
            </a:r>
            <a:r>
              <a:rPr lang="en-US" dirty="0" err="1" smtClean="0"/>
              <a:t>gerçek</a:t>
            </a:r>
            <a:r>
              <a:rPr lang="en-US" dirty="0" smtClean="0"/>
              <a:t> </a:t>
            </a:r>
            <a:r>
              <a:rPr lang="en-US" dirty="0" err="1" smtClean="0"/>
              <a:t>referans</a:t>
            </a:r>
            <a:r>
              <a:rPr lang="en-US" dirty="0" smtClean="0"/>
              <a:t> (ground truth) </a:t>
            </a:r>
            <a:r>
              <a:rPr lang="en-US" dirty="0" err="1" smtClean="0"/>
              <a:t>segmentasyon</a:t>
            </a:r>
            <a:r>
              <a:rPr lang="en-US" dirty="0" smtClean="0"/>
              <a:t> </a:t>
            </a:r>
            <a:r>
              <a:rPr lang="en-US" dirty="0" err="1" smtClean="0"/>
              <a:t>görüntülerini</a:t>
            </a:r>
            <a:r>
              <a:rPr lang="en-US" dirty="0" smtClean="0"/>
              <a:t> </a:t>
            </a:r>
            <a:r>
              <a:rPr lang="en-US" dirty="0" err="1" smtClean="0"/>
              <a:t>göstermektedir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setinin</a:t>
            </a:r>
            <a:r>
              <a:rPr lang="en-US" dirty="0" smtClean="0"/>
              <a:t> </a:t>
            </a:r>
            <a:r>
              <a:rPr lang="en-US" dirty="0" err="1" smtClean="0"/>
              <a:t>denetimli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yöntemlerinde</a:t>
            </a:r>
            <a:r>
              <a:rPr lang="en-US" dirty="0" smtClean="0"/>
              <a:t> </a:t>
            </a:r>
            <a:r>
              <a:rPr lang="en-US" dirty="0" err="1" smtClean="0"/>
              <a:t>segmentasyon</a:t>
            </a:r>
            <a:r>
              <a:rPr lang="en-US" dirty="0" smtClean="0"/>
              <a:t> </a:t>
            </a:r>
            <a:r>
              <a:rPr lang="en-US" dirty="0" err="1" smtClean="0"/>
              <a:t>amacı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kullanılabilmesi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gerçek</a:t>
            </a:r>
            <a:r>
              <a:rPr lang="en-US" dirty="0" smtClean="0"/>
              <a:t> </a:t>
            </a:r>
            <a:r>
              <a:rPr lang="en-US" dirty="0" err="1" smtClean="0"/>
              <a:t>referans</a:t>
            </a:r>
            <a:r>
              <a:rPr lang="en-US" dirty="0" smtClean="0"/>
              <a:t> </a:t>
            </a:r>
            <a:r>
              <a:rPr lang="en-US" dirty="0" err="1" smtClean="0"/>
              <a:t>değer</a:t>
            </a:r>
            <a:r>
              <a:rPr lang="en-US" dirty="0" smtClean="0"/>
              <a:t> (ground truth) </a:t>
            </a:r>
            <a:r>
              <a:rPr lang="en-US" dirty="0" err="1" smtClean="0"/>
              <a:t>görüntülerini</a:t>
            </a:r>
            <a:r>
              <a:rPr lang="en-US" dirty="0" smtClean="0"/>
              <a:t> </a:t>
            </a:r>
            <a:r>
              <a:rPr lang="en-US" dirty="0" err="1" smtClean="0"/>
              <a:t>içermesi</a:t>
            </a:r>
            <a:r>
              <a:rPr lang="en-US" dirty="0" smtClean="0"/>
              <a:t> </a:t>
            </a:r>
            <a:r>
              <a:rPr lang="en-US" dirty="0" err="1" smtClean="0"/>
              <a:t>gerekmektedir</a:t>
            </a:r>
            <a:r>
              <a:rPr lang="en-US" dirty="0" smtClean="0"/>
              <a:t>. </a:t>
            </a:r>
          </a:p>
        </p:txBody>
      </p:sp>
      <p:pic>
        <p:nvPicPr>
          <p:cNvPr id="6" name="Picture 5" descr="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0"/>
            <a:ext cx="5501684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0"/>
            <a:ext cx="7177548" cy="487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51816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Uluslararası</a:t>
            </a:r>
            <a:r>
              <a:rPr lang="en-US" dirty="0" smtClean="0"/>
              <a:t> </a:t>
            </a:r>
            <a:r>
              <a:rPr lang="en-US" dirty="0" err="1" smtClean="0"/>
              <a:t>Cilt</a:t>
            </a:r>
            <a:r>
              <a:rPr lang="en-US" dirty="0" smtClean="0"/>
              <a:t> </a:t>
            </a:r>
            <a:r>
              <a:rPr lang="en-US" dirty="0" err="1" smtClean="0"/>
              <a:t>Görüntüleme</a:t>
            </a:r>
            <a:r>
              <a:rPr lang="en-US" dirty="0" smtClean="0"/>
              <a:t> </a:t>
            </a:r>
            <a:r>
              <a:rPr lang="en-US" dirty="0" err="1" smtClean="0"/>
              <a:t>İş</a:t>
            </a:r>
            <a:r>
              <a:rPr lang="en-US" dirty="0" smtClean="0"/>
              <a:t> </a:t>
            </a:r>
            <a:r>
              <a:rPr lang="en-US" dirty="0" err="1" smtClean="0"/>
              <a:t>Birliği</a:t>
            </a:r>
            <a:r>
              <a:rPr lang="en-US" dirty="0" smtClean="0"/>
              <a:t> (The International Skin Imaging Collaboration| ISIC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Ön</a:t>
            </a:r>
            <a:r>
              <a:rPr lang="en-US" sz="2800" dirty="0" smtClean="0"/>
              <a:t> </a:t>
            </a:r>
            <a:r>
              <a:rPr lang="en-US" sz="2800" dirty="0" err="1" smtClean="0"/>
              <a:t>işlem</a:t>
            </a:r>
            <a:r>
              <a:rPr lang="en-US" sz="2800" dirty="0" smtClean="0"/>
              <a:t> </a:t>
            </a:r>
          </a:p>
          <a:p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kalitesinin</a:t>
            </a:r>
            <a:r>
              <a:rPr lang="en-US" dirty="0" smtClean="0"/>
              <a:t> </a:t>
            </a:r>
            <a:r>
              <a:rPr lang="en-US" dirty="0" err="1" smtClean="0"/>
              <a:t>iyileştirilmesi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yapılan</a:t>
            </a:r>
            <a:r>
              <a:rPr lang="en-US" dirty="0" smtClean="0"/>
              <a:t> </a:t>
            </a:r>
            <a:r>
              <a:rPr lang="en-US" dirty="0" err="1" smtClean="0"/>
              <a:t>ön</a:t>
            </a:r>
            <a:r>
              <a:rPr lang="en-US" dirty="0" smtClean="0"/>
              <a:t> </a:t>
            </a:r>
            <a:r>
              <a:rPr lang="en-US" dirty="0" err="1" smtClean="0"/>
              <a:t>işleme</a:t>
            </a:r>
            <a:r>
              <a:rPr lang="en-US" dirty="0" smtClean="0"/>
              <a:t> </a:t>
            </a:r>
            <a:r>
              <a:rPr lang="en-US" dirty="0" err="1" smtClean="0"/>
              <a:t>yöntemleri</a:t>
            </a:r>
            <a:r>
              <a:rPr lang="en-US" dirty="0" smtClean="0"/>
              <a:t> </a:t>
            </a:r>
            <a:r>
              <a:rPr lang="en-US" dirty="0" err="1" smtClean="0"/>
              <a:t>segmentasyon</a:t>
            </a:r>
            <a:r>
              <a:rPr lang="en-US" dirty="0" smtClean="0"/>
              <a:t> </a:t>
            </a:r>
            <a:r>
              <a:rPr lang="en-US" dirty="0" err="1" smtClean="0"/>
              <a:t>işlemlerinin</a:t>
            </a:r>
            <a:r>
              <a:rPr lang="en-US" dirty="0" smtClean="0"/>
              <a:t> </a:t>
            </a:r>
            <a:r>
              <a:rPr lang="en-US" dirty="0" err="1" smtClean="0"/>
              <a:t>performansını</a:t>
            </a:r>
            <a:r>
              <a:rPr lang="en-US" dirty="0" smtClean="0"/>
              <a:t> </a:t>
            </a:r>
            <a:r>
              <a:rPr lang="en-US" dirty="0" err="1" smtClean="0"/>
              <a:t>arttırmaktadır</a:t>
            </a:r>
            <a:endParaRPr lang="en-US" dirty="0" smtClean="0"/>
          </a:p>
          <a:p>
            <a:r>
              <a:rPr lang="en-US" dirty="0" smtClean="0"/>
              <a:t>FCN-</a:t>
            </a:r>
            <a:r>
              <a:rPr lang="en-US" dirty="0" err="1" smtClean="0"/>
              <a:t>AlexNet</a:t>
            </a:r>
            <a:r>
              <a:rPr lang="en-US" dirty="0" smtClean="0"/>
              <a:t> </a:t>
            </a:r>
            <a:r>
              <a:rPr lang="en-US" dirty="0" err="1" smtClean="0"/>
              <a:t>mimarisinin</a:t>
            </a:r>
            <a:r>
              <a:rPr lang="en-US" dirty="0" smtClean="0"/>
              <a:t> </a:t>
            </a:r>
            <a:r>
              <a:rPr lang="en-US" dirty="0" err="1" smtClean="0"/>
              <a:t>giriş</a:t>
            </a:r>
            <a:r>
              <a:rPr lang="en-US" dirty="0" smtClean="0"/>
              <a:t> </a:t>
            </a:r>
            <a:r>
              <a:rPr lang="en-US" dirty="0" err="1" smtClean="0"/>
              <a:t>katmanı</a:t>
            </a:r>
            <a:r>
              <a:rPr lang="en-US" dirty="0" smtClean="0"/>
              <a:t> 448x448x3, 224x224x3, 360x480x3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boyutlara</a:t>
            </a:r>
            <a:r>
              <a:rPr lang="en-US" dirty="0" smtClean="0"/>
              <a:t> </a:t>
            </a:r>
            <a:r>
              <a:rPr lang="en-US" dirty="0" err="1" smtClean="0"/>
              <a:t>ayarlanarak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boyutlarının</a:t>
            </a:r>
            <a:r>
              <a:rPr lang="en-US" dirty="0" smtClean="0"/>
              <a:t> </a:t>
            </a:r>
            <a:r>
              <a:rPr lang="en-US" dirty="0" err="1" smtClean="0"/>
              <a:t>segmentasyon</a:t>
            </a:r>
            <a:r>
              <a:rPr lang="en-US" dirty="0" smtClean="0"/>
              <a:t> </a:t>
            </a:r>
            <a:r>
              <a:rPr lang="en-US" dirty="0" err="1" smtClean="0"/>
              <a:t>mimarisi</a:t>
            </a:r>
            <a:r>
              <a:rPr lang="en-US" dirty="0" smtClean="0"/>
              <a:t> </a:t>
            </a:r>
            <a:r>
              <a:rPr lang="en-US" dirty="0" err="1" smtClean="0"/>
              <a:t>üzerine</a:t>
            </a:r>
            <a:r>
              <a:rPr lang="en-US" dirty="0" smtClean="0"/>
              <a:t> </a:t>
            </a:r>
            <a:r>
              <a:rPr lang="en-US" dirty="0" err="1" smtClean="0"/>
              <a:t>etkisi</a:t>
            </a:r>
            <a:r>
              <a:rPr lang="en-US" dirty="0" smtClean="0"/>
              <a:t> </a:t>
            </a:r>
            <a:r>
              <a:rPr lang="en-US" dirty="0" err="1" smtClean="0"/>
              <a:t>değerlendirilmiştir</a:t>
            </a:r>
            <a:r>
              <a:rPr lang="en-US" dirty="0" smtClean="0"/>
              <a:t>. Bu </a:t>
            </a:r>
            <a:r>
              <a:rPr lang="en-US" dirty="0" err="1" smtClean="0"/>
              <a:t>nedenle</a:t>
            </a:r>
            <a:r>
              <a:rPr lang="en-US" dirty="0" smtClean="0"/>
              <a:t> </a:t>
            </a:r>
            <a:r>
              <a:rPr lang="en-US" dirty="0" err="1" smtClean="0"/>
              <a:t>görüntülere</a:t>
            </a:r>
            <a:r>
              <a:rPr lang="en-US" dirty="0" smtClean="0"/>
              <a:t>, </a:t>
            </a:r>
            <a:r>
              <a:rPr lang="en-US" dirty="0" err="1" smtClean="0"/>
              <a:t>segmentasyon</a:t>
            </a:r>
            <a:r>
              <a:rPr lang="en-US" dirty="0" smtClean="0"/>
              <a:t> </a:t>
            </a:r>
            <a:r>
              <a:rPr lang="en-US" dirty="0" err="1" smtClean="0"/>
              <a:t>mimarisinin</a:t>
            </a:r>
            <a:r>
              <a:rPr lang="en-US" dirty="0" smtClean="0"/>
              <a:t> </a:t>
            </a:r>
            <a:r>
              <a:rPr lang="en-US" dirty="0" err="1" smtClean="0"/>
              <a:t>eğitiminden</a:t>
            </a:r>
            <a:r>
              <a:rPr lang="en-US" dirty="0" smtClean="0"/>
              <a:t> </a:t>
            </a:r>
            <a:r>
              <a:rPr lang="en-US" dirty="0" err="1" smtClean="0"/>
              <a:t>önce</a:t>
            </a:r>
            <a:r>
              <a:rPr lang="en-US" dirty="0" smtClean="0"/>
              <a:t> </a:t>
            </a:r>
            <a:r>
              <a:rPr lang="en-US" dirty="0" err="1" smtClean="0"/>
              <a:t>mimarinin</a:t>
            </a:r>
            <a:r>
              <a:rPr lang="en-US" dirty="0" smtClean="0"/>
              <a:t> </a:t>
            </a:r>
            <a:r>
              <a:rPr lang="en-US" dirty="0" err="1" smtClean="0"/>
              <a:t>giriş</a:t>
            </a:r>
            <a:r>
              <a:rPr lang="en-US" dirty="0" smtClean="0"/>
              <a:t> </a:t>
            </a:r>
            <a:r>
              <a:rPr lang="en-US" dirty="0" err="1" smtClean="0"/>
              <a:t>boyutuna</a:t>
            </a:r>
            <a:r>
              <a:rPr lang="en-US" dirty="0" smtClean="0"/>
              <a:t> </a:t>
            </a:r>
            <a:r>
              <a:rPr lang="en-US" dirty="0" err="1" smtClean="0"/>
              <a:t>uygun</a:t>
            </a:r>
            <a:r>
              <a:rPr lang="en-US" dirty="0" smtClean="0"/>
              <a:t> </a:t>
            </a:r>
            <a:r>
              <a:rPr lang="en-US" dirty="0" err="1" smtClean="0"/>
              <a:t>boyutlara</a:t>
            </a:r>
            <a:r>
              <a:rPr lang="en-US" dirty="0" smtClean="0"/>
              <a:t> </a:t>
            </a:r>
            <a:r>
              <a:rPr lang="en-US" dirty="0" err="1" smtClean="0"/>
              <a:t>getirmek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yeniden</a:t>
            </a:r>
            <a:r>
              <a:rPr lang="en-US" dirty="0" smtClean="0"/>
              <a:t> </a:t>
            </a:r>
            <a:r>
              <a:rPr lang="en-US" dirty="0" err="1" smtClean="0"/>
              <a:t>boyutlandırma</a:t>
            </a:r>
            <a:r>
              <a:rPr lang="en-US" dirty="0" smtClean="0"/>
              <a:t> </a:t>
            </a:r>
            <a:r>
              <a:rPr lang="en-US" dirty="0" err="1" smtClean="0"/>
              <a:t>işlemi</a:t>
            </a:r>
            <a:r>
              <a:rPr lang="en-US" dirty="0" smtClean="0"/>
              <a:t> </a:t>
            </a:r>
            <a:r>
              <a:rPr lang="en-US" dirty="0" err="1" smtClean="0"/>
              <a:t>uygulanmıştır</a:t>
            </a:r>
            <a:r>
              <a:rPr lang="en-US" dirty="0" smtClean="0"/>
              <a:t>. </a:t>
            </a:r>
            <a:r>
              <a:rPr lang="en-US" dirty="0" err="1" smtClean="0"/>
              <a:t>Yeniden</a:t>
            </a:r>
            <a:r>
              <a:rPr lang="en-US" dirty="0" smtClean="0"/>
              <a:t> </a:t>
            </a:r>
            <a:r>
              <a:rPr lang="en-US" dirty="0" err="1" smtClean="0"/>
              <a:t>boyutlandırma</a:t>
            </a:r>
            <a:r>
              <a:rPr lang="en-US" dirty="0" smtClean="0"/>
              <a:t> </a:t>
            </a:r>
            <a:r>
              <a:rPr lang="en-US" dirty="0" err="1" smtClean="0"/>
              <a:t>dışında</a:t>
            </a:r>
            <a:r>
              <a:rPr lang="en-US" dirty="0" smtClean="0"/>
              <a:t> </a:t>
            </a:r>
            <a:r>
              <a:rPr lang="en-US" dirty="0" err="1" smtClean="0"/>
              <a:t>görüntülere</a:t>
            </a:r>
            <a:r>
              <a:rPr lang="en-US" dirty="0" smtClean="0"/>
              <a:t> KSAHE, Gray World </a:t>
            </a:r>
            <a:r>
              <a:rPr lang="en-US" dirty="0" err="1" smtClean="0"/>
              <a:t>algoritması</a:t>
            </a:r>
            <a:r>
              <a:rPr lang="en-US" dirty="0" smtClean="0"/>
              <a:t> </a:t>
            </a:r>
            <a:r>
              <a:rPr lang="en-US" dirty="0" err="1" smtClean="0"/>
              <a:t>tabanlı</a:t>
            </a:r>
            <a:r>
              <a:rPr lang="en-US" dirty="0" smtClean="0"/>
              <a:t> </a:t>
            </a:r>
            <a:r>
              <a:rPr lang="en-US" dirty="0" err="1" smtClean="0"/>
              <a:t>renk</a:t>
            </a:r>
            <a:r>
              <a:rPr lang="en-US" dirty="0" smtClean="0"/>
              <a:t> </a:t>
            </a:r>
            <a:r>
              <a:rPr lang="en-US" dirty="0" err="1" smtClean="0"/>
              <a:t>sabitleme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iyileştirme</a:t>
            </a:r>
            <a:r>
              <a:rPr lang="en-US" dirty="0" smtClean="0"/>
              <a:t> </a:t>
            </a:r>
            <a:r>
              <a:rPr lang="en-US" dirty="0" err="1" smtClean="0"/>
              <a:t>algoritmaları</a:t>
            </a:r>
            <a:r>
              <a:rPr lang="en-US" dirty="0" smtClean="0"/>
              <a:t> </a:t>
            </a:r>
            <a:r>
              <a:rPr lang="en-US" dirty="0" err="1" smtClean="0"/>
              <a:t>uygulanmıştır</a:t>
            </a:r>
            <a:r>
              <a:rPr lang="en-US" dirty="0" smtClean="0"/>
              <a:t>. </a:t>
            </a:r>
          </a:p>
          <a:p>
            <a:r>
              <a:rPr lang="en-US" dirty="0" err="1" smtClean="0"/>
              <a:t>Renk</a:t>
            </a:r>
            <a:r>
              <a:rPr lang="en-US" dirty="0" smtClean="0"/>
              <a:t> </a:t>
            </a:r>
            <a:r>
              <a:rPr lang="en-US" dirty="0" err="1" smtClean="0"/>
              <a:t>sabitleme</a:t>
            </a:r>
            <a:r>
              <a:rPr lang="en-US" dirty="0" smtClean="0"/>
              <a:t> </a:t>
            </a:r>
            <a:r>
              <a:rPr lang="en-US" dirty="0" err="1" smtClean="0"/>
              <a:t>işlemlerinin</a:t>
            </a:r>
            <a:r>
              <a:rPr lang="en-US" dirty="0" smtClean="0"/>
              <a:t> </a:t>
            </a:r>
            <a:r>
              <a:rPr lang="en-US" dirty="0" err="1" smtClean="0"/>
              <a:t>amacı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ışık</a:t>
            </a:r>
            <a:r>
              <a:rPr lang="en-US" dirty="0" smtClean="0"/>
              <a:t> </a:t>
            </a:r>
            <a:r>
              <a:rPr lang="en-US" dirty="0" err="1" smtClean="0"/>
              <a:t>kaynaklarının</a:t>
            </a:r>
            <a:r>
              <a:rPr lang="en-US" dirty="0" smtClean="0"/>
              <a:t> </a:t>
            </a:r>
            <a:r>
              <a:rPr lang="en-US" dirty="0" err="1" smtClean="0"/>
              <a:t>görüntüler</a:t>
            </a:r>
            <a:r>
              <a:rPr lang="en-US" dirty="0" smtClean="0"/>
              <a:t> </a:t>
            </a:r>
            <a:r>
              <a:rPr lang="en-US" dirty="0" err="1" smtClean="0"/>
              <a:t>üzerindeki</a:t>
            </a:r>
            <a:r>
              <a:rPr lang="en-US" dirty="0" smtClean="0"/>
              <a:t> </a:t>
            </a:r>
            <a:r>
              <a:rPr lang="en-US" dirty="0" err="1" smtClean="0"/>
              <a:t>etkilerini</a:t>
            </a:r>
            <a:r>
              <a:rPr lang="en-US" dirty="0" smtClean="0"/>
              <a:t> minimize </a:t>
            </a:r>
            <a:r>
              <a:rPr lang="en-US" dirty="0" err="1" smtClean="0"/>
              <a:t>etmektir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Gray World </a:t>
            </a:r>
            <a:r>
              <a:rPr lang="en-US" dirty="0" err="1" smtClean="0"/>
              <a:t>algoritması</a:t>
            </a:r>
            <a:r>
              <a:rPr lang="en-US" dirty="0" smtClean="0"/>
              <a:t> </a:t>
            </a:r>
            <a:r>
              <a:rPr lang="en-US" dirty="0" err="1" smtClean="0"/>
              <a:t>Denklemde</a:t>
            </a:r>
            <a:r>
              <a:rPr lang="en-US" dirty="0" smtClean="0"/>
              <a:t> </a:t>
            </a:r>
            <a:r>
              <a:rPr lang="en-US" dirty="0" err="1" smtClean="0"/>
              <a:t>görüldüğü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renk</a:t>
            </a:r>
            <a:r>
              <a:rPr lang="en-US" dirty="0" smtClean="0"/>
              <a:t> </a:t>
            </a:r>
            <a:r>
              <a:rPr lang="en-US" dirty="0" err="1" smtClean="0"/>
              <a:t>kanallarının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ortalamasının</a:t>
            </a:r>
            <a:r>
              <a:rPr lang="en-US" dirty="0" smtClean="0"/>
              <a:t> her </a:t>
            </a:r>
            <a:r>
              <a:rPr lang="en-US" dirty="0" err="1" smtClean="0"/>
              <a:t>renk</a:t>
            </a:r>
            <a:r>
              <a:rPr lang="en-US" dirty="0" smtClean="0"/>
              <a:t> </a:t>
            </a:r>
            <a:r>
              <a:rPr lang="en-US" dirty="0" err="1" smtClean="0"/>
              <a:t>kanalının</a:t>
            </a:r>
            <a:r>
              <a:rPr lang="en-US" dirty="0" smtClean="0"/>
              <a:t> </a:t>
            </a:r>
            <a:r>
              <a:rPr lang="en-US" dirty="0" err="1" smtClean="0"/>
              <a:t>ayrı</a:t>
            </a:r>
            <a:r>
              <a:rPr lang="en-US" dirty="0" smtClean="0"/>
              <a:t> </a:t>
            </a:r>
            <a:r>
              <a:rPr lang="en-US" dirty="0" err="1" smtClean="0"/>
              <a:t>ayrı</a:t>
            </a:r>
            <a:r>
              <a:rPr lang="en-US" dirty="0" smtClean="0"/>
              <a:t> </a:t>
            </a:r>
            <a:r>
              <a:rPr lang="en-US" dirty="0" err="1" smtClean="0"/>
              <a:t>piksel</a:t>
            </a:r>
            <a:r>
              <a:rPr lang="en-US" dirty="0" smtClean="0"/>
              <a:t> </a:t>
            </a:r>
            <a:r>
              <a:rPr lang="en-US" dirty="0" err="1" smtClean="0"/>
              <a:t>ortalamasına</a:t>
            </a:r>
            <a:r>
              <a:rPr lang="en-US" dirty="0" smtClean="0"/>
              <a:t> </a:t>
            </a:r>
            <a:r>
              <a:rPr lang="en-US" dirty="0" err="1" smtClean="0"/>
              <a:t>bölünmesi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formüle</a:t>
            </a:r>
            <a:r>
              <a:rPr lang="en-US" dirty="0" smtClean="0"/>
              <a:t> </a:t>
            </a:r>
            <a:r>
              <a:rPr lang="en-US" dirty="0" err="1" smtClean="0"/>
              <a:t>edilmektedir</a:t>
            </a:r>
            <a:r>
              <a:rPr lang="en-US" dirty="0" smtClean="0"/>
              <a:t>.</a:t>
            </a:r>
          </a:p>
        </p:txBody>
      </p:sp>
      <p:pic>
        <p:nvPicPr>
          <p:cNvPr id="6" name="Picture 5" descr="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1303" y="4343400"/>
            <a:ext cx="8392697" cy="78115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24118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6800" y="3276600"/>
            <a:ext cx="807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boyutunun</a:t>
            </a:r>
            <a:r>
              <a:rPr lang="en-US" dirty="0" smtClean="0"/>
              <a:t> </a:t>
            </a:r>
            <a:r>
              <a:rPr lang="en-US" dirty="0" err="1" smtClean="0"/>
              <a:t>arttırılması</a:t>
            </a:r>
            <a:r>
              <a:rPr lang="en-US" dirty="0" smtClean="0"/>
              <a:t> </a:t>
            </a:r>
            <a:r>
              <a:rPr lang="en-US" dirty="0" err="1" smtClean="0"/>
              <a:t>ortalama</a:t>
            </a:r>
            <a:r>
              <a:rPr lang="en-US" dirty="0" smtClean="0"/>
              <a:t> </a:t>
            </a:r>
            <a:r>
              <a:rPr lang="en-US" dirty="0" err="1" smtClean="0"/>
              <a:t>doğruluk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frekans</a:t>
            </a:r>
            <a:r>
              <a:rPr lang="en-US" dirty="0" smtClean="0"/>
              <a:t> </a:t>
            </a:r>
            <a:r>
              <a:rPr lang="en-US" dirty="0" err="1" smtClean="0"/>
              <a:t>ağırlıklı</a:t>
            </a:r>
            <a:r>
              <a:rPr lang="en-US" dirty="0" smtClean="0"/>
              <a:t> </a:t>
            </a:r>
            <a:r>
              <a:rPr lang="en-US" dirty="0" err="1" smtClean="0"/>
              <a:t>IoU</a:t>
            </a:r>
            <a:r>
              <a:rPr lang="en-US" dirty="0" smtClean="0"/>
              <a:t> </a:t>
            </a:r>
            <a:r>
              <a:rPr lang="en-US" dirty="0" err="1" smtClean="0"/>
              <a:t>değerlerinde</a:t>
            </a:r>
            <a:r>
              <a:rPr lang="en-US" dirty="0" smtClean="0"/>
              <a:t> </a:t>
            </a:r>
            <a:r>
              <a:rPr lang="en-US" dirty="0" err="1" smtClean="0"/>
              <a:t>küçük</a:t>
            </a:r>
            <a:r>
              <a:rPr lang="en-US" dirty="0" smtClean="0"/>
              <a:t> </a:t>
            </a:r>
            <a:r>
              <a:rPr lang="en-US" dirty="0" err="1" smtClean="0"/>
              <a:t>artışlar</a:t>
            </a:r>
            <a:r>
              <a:rPr lang="en-US" dirty="0" smtClean="0"/>
              <a:t> </a:t>
            </a:r>
            <a:r>
              <a:rPr lang="en-US" dirty="0" err="1" smtClean="0"/>
              <a:t>sağlarken</a:t>
            </a:r>
            <a:r>
              <a:rPr lang="en-US" dirty="0" smtClean="0"/>
              <a:t>, </a:t>
            </a:r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doğruluk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ortalama</a:t>
            </a:r>
            <a:r>
              <a:rPr lang="en-US" dirty="0" smtClean="0"/>
              <a:t> </a:t>
            </a:r>
            <a:r>
              <a:rPr lang="en-US" dirty="0" err="1" smtClean="0"/>
              <a:t>IoU</a:t>
            </a:r>
            <a:r>
              <a:rPr lang="en-US" dirty="0" smtClean="0"/>
              <a:t> </a:t>
            </a:r>
            <a:r>
              <a:rPr lang="en-US" dirty="0" err="1" smtClean="0"/>
              <a:t>değerlerinde</a:t>
            </a:r>
            <a:r>
              <a:rPr lang="en-US" dirty="0" smtClean="0"/>
              <a:t> </a:t>
            </a:r>
            <a:r>
              <a:rPr lang="en-US" dirty="0" err="1" smtClean="0"/>
              <a:t>yaklaşık</a:t>
            </a:r>
            <a:r>
              <a:rPr lang="en-US" dirty="0" smtClean="0"/>
              <a:t> %1’lik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azalmaya</a:t>
            </a:r>
            <a:r>
              <a:rPr lang="en-US" dirty="0" smtClean="0"/>
              <a:t> </a:t>
            </a:r>
            <a:r>
              <a:rPr lang="en-US" dirty="0" err="1" smtClean="0"/>
              <a:t>sebep</a:t>
            </a:r>
            <a:r>
              <a:rPr lang="en-US" dirty="0" smtClean="0"/>
              <a:t> </a:t>
            </a:r>
            <a:r>
              <a:rPr lang="en-US" dirty="0" err="1" smtClean="0"/>
              <a:t>olmuştur</a:t>
            </a:r>
            <a:r>
              <a:rPr lang="en-US" dirty="0" smtClean="0"/>
              <a:t>.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sonuçlardan</a:t>
            </a:r>
            <a:r>
              <a:rPr lang="en-US" dirty="0" smtClean="0"/>
              <a:t> </a:t>
            </a:r>
            <a:r>
              <a:rPr lang="en-US" dirty="0" err="1" smtClean="0"/>
              <a:t>yola</a:t>
            </a:r>
            <a:r>
              <a:rPr lang="en-US" dirty="0" smtClean="0"/>
              <a:t> </a:t>
            </a:r>
            <a:r>
              <a:rPr lang="en-US" dirty="0" err="1" smtClean="0"/>
              <a:t>çıkarak</a:t>
            </a:r>
            <a:r>
              <a:rPr lang="en-US" dirty="0" smtClean="0"/>
              <a:t> </a:t>
            </a:r>
            <a:r>
              <a:rPr lang="en-US" dirty="0" err="1" smtClean="0"/>
              <a:t>bundan</a:t>
            </a:r>
            <a:r>
              <a:rPr lang="en-US" dirty="0" smtClean="0"/>
              <a:t> </a:t>
            </a:r>
            <a:r>
              <a:rPr lang="en-US" dirty="0" err="1" smtClean="0"/>
              <a:t>sonraki</a:t>
            </a:r>
            <a:r>
              <a:rPr lang="en-US" dirty="0" smtClean="0"/>
              <a:t> </a:t>
            </a:r>
            <a:r>
              <a:rPr lang="en-US" dirty="0" err="1" smtClean="0"/>
              <a:t>aşamalarda</a:t>
            </a:r>
            <a:r>
              <a:rPr lang="en-US" dirty="0" smtClean="0"/>
              <a:t> hem </a:t>
            </a:r>
            <a:r>
              <a:rPr lang="en-US" dirty="0" err="1" smtClean="0"/>
              <a:t>göreceli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performans</a:t>
            </a:r>
            <a:r>
              <a:rPr lang="en-US" dirty="0" smtClean="0"/>
              <a:t> </a:t>
            </a:r>
            <a:r>
              <a:rPr lang="en-US" dirty="0" err="1" smtClean="0"/>
              <a:t>göstermesi</a:t>
            </a:r>
            <a:r>
              <a:rPr lang="en-US" dirty="0" smtClean="0"/>
              <a:t>, hem de </a:t>
            </a:r>
            <a:r>
              <a:rPr lang="en-US" dirty="0" err="1" smtClean="0"/>
              <a:t>matematiksel</a:t>
            </a:r>
            <a:r>
              <a:rPr lang="en-US" dirty="0" smtClean="0"/>
              <a:t> </a:t>
            </a:r>
            <a:r>
              <a:rPr lang="en-US" dirty="0" err="1" smtClean="0"/>
              <a:t>hesaplama</a:t>
            </a:r>
            <a:r>
              <a:rPr lang="en-US" dirty="0" smtClean="0"/>
              <a:t> </a:t>
            </a:r>
            <a:r>
              <a:rPr lang="en-US" dirty="0" err="1" smtClean="0"/>
              <a:t>yükünün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az</a:t>
            </a:r>
            <a:r>
              <a:rPr lang="en-US" dirty="0" smtClean="0"/>
              <a:t> </a:t>
            </a:r>
            <a:r>
              <a:rPr lang="en-US" dirty="0" err="1" smtClean="0"/>
              <a:t>olmasından</a:t>
            </a:r>
            <a:r>
              <a:rPr lang="en-US" dirty="0" smtClean="0"/>
              <a:t> </a:t>
            </a:r>
            <a:r>
              <a:rPr lang="en-US" dirty="0" err="1" smtClean="0"/>
              <a:t>dolayı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mimarilerinin</a:t>
            </a:r>
            <a:r>
              <a:rPr lang="en-US" dirty="0" smtClean="0"/>
              <a:t> </a:t>
            </a:r>
            <a:r>
              <a:rPr lang="en-US" dirty="0" err="1" smtClean="0"/>
              <a:t>giriş</a:t>
            </a:r>
            <a:r>
              <a:rPr lang="en-US" dirty="0" smtClean="0"/>
              <a:t> </a:t>
            </a:r>
            <a:r>
              <a:rPr lang="en-US" dirty="0" err="1" smtClean="0"/>
              <a:t>boyutları</a:t>
            </a:r>
            <a:r>
              <a:rPr lang="en-US" dirty="0" smtClean="0"/>
              <a:t> 224x224x3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ayarlanmıştır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0"/>
            <a:ext cx="4715533" cy="6401694"/>
          </a:xfrm>
          <a:prstGeom prst="rect">
            <a:avLst/>
          </a:prstGeom>
        </p:spPr>
      </p:pic>
      <p:pic>
        <p:nvPicPr>
          <p:cNvPr id="5" name="Picture 4" descr="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2468" y="152400"/>
            <a:ext cx="3991532" cy="1066949"/>
          </a:xfrm>
          <a:prstGeom prst="rect">
            <a:avLst/>
          </a:prstGeom>
        </p:spPr>
      </p:pic>
      <p:pic>
        <p:nvPicPr>
          <p:cNvPr id="6" name="Picture 5" descr="2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37566" y="1295400"/>
            <a:ext cx="4006434" cy="1162276"/>
          </a:xfrm>
          <a:prstGeom prst="rect">
            <a:avLst/>
          </a:prstGeom>
        </p:spPr>
      </p:pic>
      <p:pic>
        <p:nvPicPr>
          <p:cNvPr id="7" name="Picture 6" descr="3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6216" y="2667000"/>
            <a:ext cx="3577784" cy="16452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86400" y="4038600"/>
            <a:ext cx="2430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smtClean="0"/>
              <a:t>Intersection over Union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461" y="228600"/>
            <a:ext cx="8516539" cy="450595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685800"/>
            <a:ext cx="7487696" cy="44011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685800"/>
            <a:ext cx="8077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Görüntülerde</a:t>
            </a:r>
            <a:r>
              <a:rPr lang="en-US" sz="2400" dirty="0" smtClean="0"/>
              <a:t> histogram, </a:t>
            </a:r>
            <a:r>
              <a:rPr lang="en-US" sz="2400" dirty="0" err="1" smtClean="0"/>
              <a:t>renk</a:t>
            </a:r>
            <a:r>
              <a:rPr lang="en-US" sz="2400" dirty="0" smtClean="0"/>
              <a:t> </a:t>
            </a:r>
            <a:r>
              <a:rPr lang="en-US" sz="2400" dirty="0" err="1" smtClean="0"/>
              <a:t>değerlerinin</a:t>
            </a:r>
            <a:r>
              <a:rPr lang="en-US" sz="2400" dirty="0" smtClean="0"/>
              <a:t> </a:t>
            </a:r>
            <a:r>
              <a:rPr lang="en-US" sz="2400" dirty="0" err="1" smtClean="0"/>
              <a:t>dağılımını</a:t>
            </a:r>
            <a:r>
              <a:rPr lang="en-US" sz="2400" dirty="0" smtClean="0"/>
              <a:t> </a:t>
            </a:r>
            <a:r>
              <a:rPr lang="en-US" sz="2400" dirty="0" err="1" smtClean="0"/>
              <a:t>gösteren</a:t>
            </a:r>
            <a:r>
              <a:rPr lang="en-US" sz="2400" dirty="0" smtClean="0"/>
              <a:t> </a:t>
            </a:r>
            <a:r>
              <a:rPr lang="en-US" sz="2400" dirty="0" err="1" smtClean="0"/>
              <a:t>istatistiksel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yöntemdir</a:t>
            </a:r>
            <a:r>
              <a:rPr lang="en-US" sz="2400" dirty="0" smtClean="0"/>
              <a:t>. </a:t>
            </a:r>
            <a:r>
              <a:rPr lang="en-US" sz="2400" dirty="0" err="1" smtClean="0"/>
              <a:t>Renk</a:t>
            </a:r>
            <a:r>
              <a:rPr lang="en-US" sz="2400" dirty="0" smtClean="0"/>
              <a:t> </a:t>
            </a:r>
            <a:r>
              <a:rPr lang="en-US" sz="2400" dirty="0" err="1" smtClean="0"/>
              <a:t>dağılımı</a:t>
            </a:r>
            <a:r>
              <a:rPr lang="en-US" sz="2400" dirty="0" smtClean="0"/>
              <a:t> </a:t>
            </a:r>
            <a:r>
              <a:rPr lang="en-US" sz="2400" dirty="0" err="1" smtClean="0"/>
              <a:t>düzenli</a:t>
            </a:r>
            <a:r>
              <a:rPr lang="en-US" sz="2400" dirty="0" smtClean="0"/>
              <a:t> </a:t>
            </a:r>
            <a:r>
              <a:rPr lang="en-US" sz="2400" dirty="0" err="1" smtClean="0"/>
              <a:t>olmayan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görüntülerde</a:t>
            </a:r>
            <a:r>
              <a:rPr lang="en-US" sz="2400" dirty="0" smtClean="0"/>
              <a:t> histogram </a:t>
            </a:r>
            <a:r>
              <a:rPr lang="en-US" sz="2400" dirty="0" err="1" smtClean="0"/>
              <a:t>eşitleme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yöntemi</a:t>
            </a:r>
            <a:r>
              <a:rPr lang="en-US" sz="2400" dirty="0" smtClean="0"/>
              <a:t> </a:t>
            </a:r>
            <a:r>
              <a:rPr lang="en-US" sz="2400" dirty="0" err="1" smtClean="0"/>
              <a:t>basit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düşük</a:t>
            </a:r>
            <a:r>
              <a:rPr lang="en-US" sz="2400" dirty="0" smtClean="0"/>
              <a:t> </a:t>
            </a:r>
            <a:r>
              <a:rPr lang="en-US" sz="2400" dirty="0" err="1" smtClean="0"/>
              <a:t>hesaplama</a:t>
            </a:r>
            <a:r>
              <a:rPr lang="en-US" sz="2400" dirty="0" smtClean="0"/>
              <a:t> </a:t>
            </a:r>
            <a:r>
              <a:rPr lang="en-US" sz="2400" dirty="0" err="1" smtClean="0"/>
              <a:t>yüküne</a:t>
            </a:r>
            <a:r>
              <a:rPr lang="en-US" sz="2400" dirty="0" smtClean="0"/>
              <a:t> </a:t>
            </a:r>
            <a:r>
              <a:rPr lang="en-US" sz="2400" dirty="0" err="1" smtClean="0"/>
              <a:t>sahip</a:t>
            </a:r>
            <a:r>
              <a:rPr lang="en-US" sz="2400" dirty="0" smtClean="0"/>
              <a:t> </a:t>
            </a:r>
            <a:r>
              <a:rPr lang="en-US" sz="2400" dirty="0" err="1" smtClean="0"/>
              <a:t>olmasından</a:t>
            </a:r>
            <a:r>
              <a:rPr lang="en-US" sz="2400" dirty="0" smtClean="0"/>
              <a:t> </a:t>
            </a:r>
            <a:r>
              <a:rPr lang="en-US" sz="2400" dirty="0" err="1" smtClean="0"/>
              <a:t>dolayı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kontrastını</a:t>
            </a:r>
            <a:r>
              <a:rPr lang="en-US" sz="2400" dirty="0" smtClean="0"/>
              <a:t> </a:t>
            </a:r>
            <a:r>
              <a:rPr lang="en-US" sz="2400" dirty="0" err="1" smtClean="0"/>
              <a:t>geliştirmek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</a:t>
            </a:r>
            <a:r>
              <a:rPr lang="en-US" sz="2400" dirty="0" err="1" smtClean="0"/>
              <a:t>sıklıkla</a:t>
            </a:r>
            <a:r>
              <a:rPr lang="en-US" sz="2400" dirty="0" smtClean="0"/>
              <a:t> </a:t>
            </a:r>
            <a:r>
              <a:rPr lang="en-US" sz="2400" dirty="0" err="1" smtClean="0"/>
              <a:t>tercih</a:t>
            </a:r>
            <a:r>
              <a:rPr lang="en-US" sz="2400" dirty="0" smtClean="0"/>
              <a:t> </a:t>
            </a:r>
            <a:r>
              <a:rPr lang="en-US" sz="2400" dirty="0" err="1" smtClean="0"/>
              <a:t>edilmektedir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KSAHE </a:t>
            </a:r>
            <a:r>
              <a:rPr lang="en-US" sz="2400" dirty="0" err="1" smtClean="0"/>
              <a:t>algoritması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görüntüyü</a:t>
            </a:r>
            <a:r>
              <a:rPr lang="en-US" sz="2400" dirty="0" smtClean="0"/>
              <a:t> </a:t>
            </a:r>
            <a:r>
              <a:rPr lang="en-US" sz="2400" dirty="0" err="1" smtClean="0"/>
              <a:t>parçalara</a:t>
            </a:r>
            <a:r>
              <a:rPr lang="en-US" sz="2400" dirty="0" smtClean="0"/>
              <a:t> </a:t>
            </a:r>
            <a:r>
              <a:rPr lang="en-US" sz="2400" dirty="0" err="1" smtClean="0"/>
              <a:t>ayırarak</a:t>
            </a:r>
            <a:r>
              <a:rPr lang="en-US" sz="2400" dirty="0" smtClean="0"/>
              <a:t> </a:t>
            </a:r>
            <a:r>
              <a:rPr lang="en-US" sz="2400" dirty="0" err="1" smtClean="0"/>
              <a:t>belirlediği</a:t>
            </a:r>
            <a:r>
              <a:rPr lang="en-US" sz="2400" dirty="0" smtClean="0"/>
              <a:t> </a:t>
            </a:r>
            <a:r>
              <a:rPr lang="en-US" sz="2400" dirty="0" err="1" smtClean="0"/>
              <a:t>eşik</a:t>
            </a:r>
            <a:r>
              <a:rPr lang="en-US" sz="2400" dirty="0" smtClean="0"/>
              <a:t> </a:t>
            </a:r>
            <a:r>
              <a:rPr lang="en-US" sz="2400" dirty="0" err="1" smtClean="0"/>
              <a:t>değerine</a:t>
            </a:r>
            <a:r>
              <a:rPr lang="en-US" sz="2400" dirty="0" smtClean="0"/>
              <a:t> </a:t>
            </a:r>
            <a:r>
              <a:rPr lang="en-US" sz="2400" dirty="0" err="1" smtClean="0"/>
              <a:t>göre</a:t>
            </a:r>
            <a:r>
              <a:rPr lang="en-US" sz="2400" dirty="0" smtClean="0"/>
              <a:t> histogram </a:t>
            </a:r>
            <a:r>
              <a:rPr lang="en-US" sz="2400" dirty="0" err="1" smtClean="0"/>
              <a:t>eşitlemesi</a:t>
            </a:r>
            <a:r>
              <a:rPr lang="en-US" sz="2400" dirty="0" smtClean="0"/>
              <a:t> </a:t>
            </a:r>
            <a:r>
              <a:rPr lang="en-US" sz="2400" dirty="0" err="1" smtClean="0"/>
              <a:t>uygular</a:t>
            </a:r>
            <a:r>
              <a:rPr lang="en-US" sz="2400" dirty="0" smtClean="0"/>
              <a:t>. </a:t>
            </a:r>
            <a:r>
              <a:rPr lang="en-US" sz="2400" dirty="0" err="1" smtClean="0"/>
              <a:t>Daha</a:t>
            </a:r>
            <a:r>
              <a:rPr lang="en-US" sz="2400" dirty="0" smtClean="0"/>
              <a:t> </a:t>
            </a:r>
            <a:r>
              <a:rPr lang="en-US" sz="2400" dirty="0" err="1" smtClean="0"/>
              <a:t>sonra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parçaları</a:t>
            </a:r>
            <a:r>
              <a:rPr lang="en-US" sz="2400" dirty="0" smtClean="0"/>
              <a:t> </a:t>
            </a:r>
            <a:r>
              <a:rPr lang="en-US" sz="2400" dirty="0" err="1" smtClean="0"/>
              <a:t>birleştirerek</a:t>
            </a:r>
            <a:r>
              <a:rPr lang="en-US" sz="2400" dirty="0" smtClean="0"/>
              <a:t> histogram </a:t>
            </a:r>
            <a:r>
              <a:rPr lang="en-US" sz="2400" dirty="0" err="1" smtClean="0"/>
              <a:t>eşitlenmiş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görüntüleri</a:t>
            </a:r>
            <a:r>
              <a:rPr lang="en-US" sz="2400" dirty="0" smtClean="0"/>
              <a:t> </a:t>
            </a:r>
            <a:r>
              <a:rPr lang="en-US" sz="2400" dirty="0" err="1" smtClean="0"/>
              <a:t>oluşturur</a:t>
            </a:r>
            <a:r>
              <a:rPr lang="en-US" sz="2400" dirty="0" smtClean="0"/>
              <a:t>. Bu </a:t>
            </a:r>
            <a:r>
              <a:rPr lang="en-US" sz="2400" dirty="0" err="1" smtClean="0"/>
              <a:t>çalışmada</a:t>
            </a:r>
            <a:r>
              <a:rPr lang="en-US" sz="2400" dirty="0" smtClean="0"/>
              <a:t> </a:t>
            </a:r>
            <a:r>
              <a:rPr lang="en-US" sz="2400" dirty="0" err="1" smtClean="0"/>
              <a:t>da</a:t>
            </a:r>
            <a:r>
              <a:rPr lang="en-US" sz="2400" dirty="0" smtClean="0"/>
              <a:t> </a:t>
            </a:r>
            <a:r>
              <a:rPr lang="en-US" sz="2400" dirty="0" err="1" smtClean="0"/>
              <a:t>yaygın</a:t>
            </a:r>
            <a:r>
              <a:rPr lang="en-US" sz="2400" dirty="0" smtClean="0"/>
              <a:t> </a:t>
            </a:r>
            <a:r>
              <a:rPr lang="en-US" sz="2400" dirty="0" err="1" smtClean="0"/>
              <a:t>olarak</a:t>
            </a:r>
            <a:r>
              <a:rPr lang="en-US" sz="2400" dirty="0" smtClean="0"/>
              <a:t> </a:t>
            </a:r>
            <a:r>
              <a:rPr lang="en-US" sz="2400" dirty="0" err="1" smtClean="0"/>
              <a:t>tercih</a:t>
            </a:r>
            <a:r>
              <a:rPr lang="en-US" sz="2400" dirty="0" smtClean="0"/>
              <a:t> </a:t>
            </a:r>
            <a:r>
              <a:rPr lang="en-US" sz="2400" dirty="0" err="1" smtClean="0"/>
              <a:t>edilen</a:t>
            </a:r>
            <a:r>
              <a:rPr lang="en-US" sz="2400" dirty="0" smtClean="0"/>
              <a:t> KSAHE histogram </a:t>
            </a:r>
            <a:r>
              <a:rPr lang="en-US" sz="2400" dirty="0" err="1" smtClean="0"/>
              <a:t>eşitleme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yöntemi</a:t>
            </a:r>
            <a:r>
              <a:rPr lang="en-US" sz="2400" dirty="0" smtClean="0"/>
              <a:t> </a:t>
            </a:r>
            <a:r>
              <a:rPr lang="en-US" sz="2400" dirty="0" err="1" smtClean="0"/>
              <a:t>uygulanmış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cilt</a:t>
            </a:r>
            <a:r>
              <a:rPr lang="en-US" sz="2400" dirty="0" smtClean="0"/>
              <a:t> </a:t>
            </a:r>
            <a:r>
              <a:rPr lang="en-US" sz="2400" dirty="0" err="1" smtClean="0"/>
              <a:t>lezyonlarının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segmentasyonu</a:t>
            </a:r>
            <a:r>
              <a:rPr lang="en-US" sz="2400" dirty="0" smtClean="0"/>
              <a:t> </a:t>
            </a:r>
            <a:r>
              <a:rPr lang="en-US" sz="2400" dirty="0" err="1" smtClean="0"/>
              <a:t>üzerine</a:t>
            </a:r>
            <a:r>
              <a:rPr lang="en-US" sz="2400" dirty="0" smtClean="0"/>
              <a:t> </a:t>
            </a:r>
            <a:r>
              <a:rPr lang="en-US" sz="2400" dirty="0" err="1" smtClean="0"/>
              <a:t>etkisi</a:t>
            </a:r>
            <a:r>
              <a:rPr lang="en-US" sz="2400" dirty="0" smtClean="0"/>
              <a:t> </a:t>
            </a:r>
            <a:r>
              <a:rPr lang="en-US" sz="2400" dirty="0" err="1" smtClean="0"/>
              <a:t>incelenmiştir</a:t>
            </a:r>
            <a:r>
              <a:rPr lang="en-US" sz="2400" dirty="0" smtClean="0"/>
              <a:t>. </a:t>
            </a:r>
            <a:r>
              <a:rPr lang="en-US" sz="2400" dirty="0" err="1" smtClean="0"/>
              <a:t>Verilen</a:t>
            </a:r>
            <a:r>
              <a:rPr lang="en-US" sz="2400" dirty="0" smtClean="0"/>
              <a:t> </a:t>
            </a:r>
            <a:r>
              <a:rPr lang="en-US" sz="2400" dirty="0" err="1" smtClean="0"/>
              <a:t>örneklerde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görüntülerin</a:t>
            </a:r>
            <a:r>
              <a:rPr lang="en-US" sz="2400" dirty="0" smtClean="0"/>
              <a:t> her </a:t>
            </a:r>
            <a:r>
              <a:rPr lang="en-US" sz="2400" dirty="0" err="1" smtClean="0"/>
              <a:t>renk</a:t>
            </a:r>
            <a:r>
              <a:rPr lang="en-US" sz="2400" dirty="0" smtClean="0"/>
              <a:t> </a:t>
            </a:r>
            <a:r>
              <a:rPr lang="en-US" sz="2400" dirty="0" err="1" smtClean="0"/>
              <a:t>kanalına</a:t>
            </a:r>
            <a:r>
              <a:rPr lang="en-US" sz="2400" dirty="0" smtClean="0"/>
              <a:t> </a:t>
            </a:r>
            <a:r>
              <a:rPr lang="en-US" sz="2400" dirty="0" err="1" smtClean="0"/>
              <a:t>ayrı</a:t>
            </a:r>
            <a:r>
              <a:rPr lang="en-US" sz="2400" dirty="0" smtClean="0"/>
              <a:t> </a:t>
            </a:r>
            <a:r>
              <a:rPr lang="en-US" sz="2400" dirty="0" err="1" smtClean="0"/>
              <a:t>ayrı</a:t>
            </a:r>
            <a:r>
              <a:rPr lang="en-US" sz="2400" dirty="0" smtClean="0"/>
              <a:t> </a:t>
            </a:r>
            <a:r>
              <a:rPr lang="en-US" sz="2400" dirty="0" err="1" smtClean="0"/>
              <a:t>uygulanan</a:t>
            </a:r>
            <a:r>
              <a:rPr lang="en-US" sz="2400" dirty="0" smtClean="0"/>
              <a:t> KSAHE </a:t>
            </a:r>
            <a:r>
              <a:rPr lang="en-US" sz="2400" dirty="0" err="1" smtClean="0"/>
              <a:t>yönteminin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</a:t>
            </a:r>
            <a:r>
              <a:rPr lang="en-US" sz="2400" dirty="0" smtClean="0"/>
              <a:t> </a:t>
            </a:r>
            <a:r>
              <a:rPr lang="en-US" sz="2400" dirty="0" err="1" smtClean="0"/>
              <a:t>üzerinde</a:t>
            </a:r>
            <a:r>
              <a:rPr lang="en-US" sz="2400" dirty="0" smtClean="0"/>
              <a:t> </a:t>
            </a:r>
            <a:r>
              <a:rPr lang="en-US" sz="2400" dirty="0" err="1" smtClean="0"/>
              <a:t>etkisi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histogram </a:t>
            </a:r>
            <a:r>
              <a:rPr lang="en-US" sz="2400" dirty="0" err="1" smtClean="0"/>
              <a:t>grafiklerinde</a:t>
            </a:r>
            <a:r>
              <a:rPr lang="en-US" sz="2400" dirty="0" smtClean="0"/>
              <a:t> </a:t>
            </a:r>
            <a:r>
              <a:rPr lang="en-US" sz="2400" dirty="0" err="1" smtClean="0"/>
              <a:t>meydana</a:t>
            </a:r>
            <a:r>
              <a:rPr lang="en-US" sz="2400" dirty="0" smtClean="0"/>
              <a:t> </a:t>
            </a:r>
            <a:r>
              <a:rPr lang="en-US" sz="2400" dirty="0" err="1" smtClean="0"/>
              <a:t>gelen</a:t>
            </a:r>
            <a:r>
              <a:rPr lang="en-US" sz="2400" dirty="0" smtClean="0"/>
              <a:t> </a:t>
            </a:r>
            <a:r>
              <a:rPr lang="en-US" sz="2400" dirty="0" err="1" smtClean="0"/>
              <a:t>değişimler</a:t>
            </a:r>
            <a:r>
              <a:rPr lang="en-US" sz="2400" dirty="0" smtClean="0"/>
              <a:t> </a:t>
            </a:r>
            <a:r>
              <a:rPr lang="en-US" sz="2400" dirty="0" err="1" smtClean="0"/>
              <a:t>gösterilmiştir</a:t>
            </a:r>
            <a:endParaRPr lang="en-US" sz="2400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228600"/>
            <a:ext cx="8153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dirty="0" err="1" smtClean="0"/>
              <a:t>yapay</a:t>
            </a:r>
            <a:r>
              <a:rPr lang="en-US" dirty="0" smtClean="0"/>
              <a:t> </a:t>
            </a:r>
            <a:r>
              <a:rPr lang="en-US" dirty="0" err="1" smtClean="0"/>
              <a:t>sinir</a:t>
            </a:r>
            <a:r>
              <a:rPr lang="en-US" dirty="0" smtClean="0"/>
              <a:t> </a:t>
            </a:r>
            <a:r>
              <a:rPr lang="en-US" dirty="0" err="1" smtClean="0"/>
              <a:t>ağları</a:t>
            </a:r>
            <a:r>
              <a:rPr lang="en-US" dirty="0" smtClean="0"/>
              <a:t> (YSA) </a:t>
            </a:r>
            <a:r>
              <a:rPr lang="en-US" dirty="0" err="1" smtClean="0"/>
              <a:t>temeline</a:t>
            </a:r>
            <a:r>
              <a:rPr lang="en-US" dirty="0" smtClean="0"/>
              <a:t> </a:t>
            </a:r>
            <a:r>
              <a:rPr lang="en-US" dirty="0" err="1" smtClean="0"/>
              <a:t>dayanan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makine</a:t>
            </a:r>
            <a:r>
              <a:rPr lang="en-US" dirty="0" smtClean="0"/>
              <a:t> </a:t>
            </a:r>
            <a:r>
              <a:rPr lang="en-US" dirty="0" err="1" smtClean="0"/>
              <a:t>öğrenmesi</a:t>
            </a:r>
            <a:r>
              <a:rPr lang="en-US" dirty="0" smtClean="0"/>
              <a:t> </a:t>
            </a:r>
            <a:r>
              <a:rPr lang="en-US" dirty="0" err="1" smtClean="0"/>
              <a:t>yöntemidir</a:t>
            </a:r>
            <a:r>
              <a:rPr lang="en-US" dirty="0" smtClean="0"/>
              <a:t>.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öğrenmenin</a:t>
            </a:r>
            <a:r>
              <a:rPr lang="en-US" dirty="0" smtClean="0"/>
              <a:t> </a:t>
            </a:r>
            <a:r>
              <a:rPr lang="en-US" dirty="0" err="1" smtClean="0"/>
              <a:t>makine</a:t>
            </a:r>
            <a:r>
              <a:rPr lang="en-US" dirty="0" smtClean="0"/>
              <a:t> </a:t>
            </a:r>
            <a:r>
              <a:rPr lang="en-US" dirty="0" err="1" smtClean="0"/>
              <a:t>öğrenmesinde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</a:t>
            </a:r>
            <a:r>
              <a:rPr lang="en-US" dirty="0" err="1" smtClean="0"/>
              <a:t>YSA’dan</a:t>
            </a:r>
            <a:r>
              <a:rPr lang="en-US" dirty="0" smtClean="0"/>
              <a:t> </a:t>
            </a:r>
            <a:r>
              <a:rPr lang="en-US" dirty="0" err="1" smtClean="0"/>
              <a:t>farkı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sayıda</a:t>
            </a:r>
            <a:r>
              <a:rPr lang="en-US" dirty="0" smtClean="0"/>
              <a:t> </a:t>
            </a:r>
            <a:r>
              <a:rPr lang="en-US" dirty="0" err="1" smtClean="0"/>
              <a:t>katman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katman</a:t>
            </a:r>
            <a:r>
              <a:rPr lang="en-US" dirty="0" smtClean="0"/>
              <a:t> </a:t>
            </a:r>
            <a:r>
              <a:rPr lang="en-US" dirty="0" err="1" smtClean="0"/>
              <a:t>içinde</a:t>
            </a:r>
            <a:r>
              <a:rPr lang="en-US" dirty="0" smtClean="0"/>
              <a:t> </a:t>
            </a:r>
            <a:r>
              <a:rPr lang="en-US" dirty="0" err="1" smtClean="0"/>
              <a:t>katman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oluşturulan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YSA </a:t>
            </a:r>
            <a:r>
              <a:rPr lang="en-US" dirty="0" err="1" smtClean="0"/>
              <a:t>mimarisidir</a:t>
            </a:r>
            <a:endParaRPr lang="en-US" dirty="0" smtClean="0"/>
          </a:p>
          <a:p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makine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, ham </a:t>
            </a:r>
            <a:r>
              <a:rPr lang="en-US" dirty="0" err="1" smtClean="0"/>
              <a:t>veriden</a:t>
            </a:r>
            <a:r>
              <a:rPr lang="en-US" dirty="0" smtClean="0"/>
              <a:t> </a:t>
            </a:r>
            <a:r>
              <a:rPr lang="en-US" dirty="0" err="1" smtClean="0"/>
              <a:t>bilgi</a:t>
            </a:r>
            <a:r>
              <a:rPr lang="en-US" dirty="0" smtClean="0"/>
              <a:t> </a:t>
            </a:r>
            <a:r>
              <a:rPr lang="en-US" dirty="0" err="1" smtClean="0"/>
              <a:t>çıkararak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bilgiyi</a:t>
            </a:r>
            <a:r>
              <a:rPr lang="en-US" dirty="0" smtClean="0"/>
              <a:t> </a:t>
            </a:r>
            <a:r>
              <a:rPr lang="en-US" dirty="0" err="1" smtClean="0"/>
              <a:t>modellerle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algoritmalar</a:t>
            </a:r>
            <a:r>
              <a:rPr lang="en-US" dirty="0" smtClean="0"/>
              <a:t> </a:t>
            </a:r>
            <a:r>
              <a:rPr lang="en-US" dirty="0" err="1" smtClean="0"/>
              <a:t>kullanmaktadır</a:t>
            </a:r>
            <a:r>
              <a:rPr lang="en-US" dirty="0" smtClean="0"/>
              <a:t>. Son on </a:t>
            </a:r>
            <a:r>
              <a:rPr lang="en-US" dirty="0" err="1" smtClean="0"/>
              <a:t>yılda</a:t>
            </a:r>
            <a:r>
              <a:rPr lang="en-US" dirty="0" smtClean="0"/>
              <a:t> </a:t>
            </a:r>
            <a:r>
              <a:rPr lang="en-US" dirty="0" err="1" smtClean="0"/>
              <a:t>yaşanan</a:t>
            </a:r>
            <a:r>
              <a:rPr lang="en-US" dirty="0" smtClean="0"/>
              <a:t> </a:t>
            </a:r>
            <a:r>
              <a:rPr lang="en-US" dirty="0" err="1" smtClean="0"/>
              <a:t>hızlı</a:t>
            </a:r>
            <a:r>
              <a:rPr lang="en-US" dirty="0" smtClean="0"/>
              <a:t> </a:t>
            </a:r>
            <a:r>
              <a:rPr lang="en-US" dirty="0" err="1" smtClean="0"/>
              <a:t>teknolojik</a:t>
            </a:r>
            <a:r>
              <a:rPr lang="en-US" dirty="0" smtClean="0"/>
              <a:t> </a:t>
            </a:r>
            <a:r>
              <a:rPr lang="en-US" dirty="0" err="1" smtClean="0"/>
              <a:t>gelişmeler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makine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özellikli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büyük</a:t>
            </a:r>
            <a:r>
              <a:rPr lang="en-US" dirty="0" smtClean="0"/>
              <a:t> </a:t>
            </a:r>
            <a:r>
              <a:rPr lang="en-US" dirty="0" err="1" smtClean="0"/>
              <a:t>hacimli</a:t>
            </a:r>
            <a:r>
              <a:rPr lang="en-US" dirty="0" smtClean="0"/>
              <a:t> </a:t>
            </a:r>
            <a:r>
              <a:rPr lang="en-US" dirty="0" err="1" smtClean="0"/>
              <a:t>verileri</a:t>
            </a:r>
            <a:r>
              <a:rPr lang="en-US" dirty="0" smtClean="0"/>
              <a:t> </a:t>
            </a:r>
            <a:r>
              <a:rPr lang="en-US" dirty="0" err="1" smtClean="0"/>
              <a:t>işleyebilen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şekle</a:t>
            </a:r>
            <a:r>
              <a:rPr lang="en-US" dirty="0" smtClean="0"/>
              <a:t> </a:t>
            </a:r>
            <a:r>
              <a:rPr lang="en-US" dirty="0" err="1" smtClean="0"/>
              <a:t>büründü</a:t>
            </a:r>
            <a:r>
              <a:rPr lang="en-US" dirty="0" smtClean="0"/>
              <a:t>. Bu modern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YZ </a:t>
            </a:r>
            <a:r>
              <a:rPr lang="en-US" dirty="0" err="1" smtClean="0"/>
              <a:t>teknolojisi</a:t>
            </a:r>
            <a:r>
              <a:rPr lang="en-US" dirty="0" smtClean="0"/>
              <a:t> </a:t>
            </a:r>
            <a:r>
              <a:rPr lang="en-US" dirty="0" err="1" smtClean="0"/>
              <a:t>makine</a:t>
            </a:r>
            <a:r>
              <a:rPr lang="en-US" dirty="0" smtClean="0"/>
              <a:t> </a:t>
            </a:r>
            <a:r>
              <a:rPr lang="en-US" dirty="0" err="1" smtClean="0"/>
              <a:t>öğrenmenin</a:t>
            </a:r>
            <a:r>
              <a:rPr lang="en-US" dirty="0" smtClean="0"/>
              <a:t> alt </a:t>
            </a:r>
            <a:r>
              <a:rPr lang="en-US" dirty="0" err="1" smtClean="0"/>
              <a:t>alanı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Öğrenmedir</a:t>
            </a:r>
            <a:endParaRPr lang="en-US" dirty="0" smtClean="0"/>
          </a:p>
          <a:p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Öğrenmeyi</a:t>
            </a:r>
            <a:r>
              <a:rPr lang="en-US" dirty="0" smtClean="0"/>
              <a:t> </a:t>
            </a:r>
            <a:r>
              <a:rPr lang="en-US" dirty="0" err="1" smtClean="0"/>
              <a:t>geleneksel</a:t>
            </a:r>
            <a:r>
              <a:rPr lang="en-US" dirty="0" smtClean="0"/>
              <a:t> </a:t>
            </a:r>
            <a:r>
              <a:rPr lang="en-US" dirty="0" err="1" smtClean="0"/>
              <a:t>makine</a:t>
            </a:r>
            <a:r>
              <a:rPr lang="en-US" dirty="0" smtClean="0"/>
              <a:t> </a:t>
            </a:r>
            <a:r>
              <a:rPr lang="en-US" dirty="0" err="1" smtClean="0"/>
              <a:t>öğrenmesinden</a:t>
            </a:r>
            <a:r>
              <a:rPr lang="en-US" dirty="0" smtClean="0"/>
              <a:t> </a:t>
            </a:r>
            <a:r>
              <a:rPr lang="en-US" dirty="0" err="1" smtClean="0"/>
              <a:t>ayıran</a:t>
            </a:r>
            <a:r>
              <a:rPr lang="en-US" dirty="0" smtClean="0"/>
              <a:t> </a:t>
            </a:r>
            <a:r>
              <a:rPr lang="en-US" dirty="0" err="1" smtClean="0"/>
              <a:t>yönü</a:t>
            </a:r>
            <a:r>
              <a:rPr lang="en-US" dirty="0" smtClean="0"/>
              <a:t>;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miktarda</a:t>
            </a:r>
            <a:r>
              <a:rPr lang="en-US" dirty="0" smtClean="0"/>
              <a:t> </a:t>
            </a:r>
            <a:r>
              <a:rPr lang="en-US" dirty="0" err="1" smtClean="0"/>
              <a:t>veriye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karmaşık</a:t>
            </a:r>
            <a:r>
              <a:rPr lang="en-US" dirty="0" smtClean="0"/>
              <a:t> </a:t>
            </a:r>
            <a:r>
              <a:rPr lang="en-US" dirty="0" err="1" smtClean="0"/>
              <a:t>yapısı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de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veriyi</a:t>
            </a:r>
            <a:r>
              <a:rPr lang="en-US" dirty="0" smtClean="0"/>
              <a:t> </a:t>
            </a:r>
            <a:r>
              <a:rPr lang="en-US" dirty="0" err="1" smtClean="0"/>
              <a:t>işleyebilecek</a:t>
            </a:r>
            <a:r>
              <a:rPr lang="en-US" dirty="0" smtClean="0"/>
              <a:t> </a:t>
            </a:r>
            <a:r>
              <a:rPr lang="en-US" dirty="0" err="1" smtClean="0"/>
              <a:t>çok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hesaplama</a:t>
            </a:r>
            <a:r>
              <a:rPr lang="en-US" dirty="0" smtClean="0"/>
              <a:t> </a:t>
            </a:r>
            <a:r>
              <a:rPr lang="en-US" dirty="0" err="1" smtClean="0"/>
              <a:t>gücü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donanımlara</a:t>
            </a:r>
            <a:r>
              <a:rPr lang="en-US" dirty="0" smtClean="0"/>
              <a:t> </a:t>
            </a:r>
            <a:r>
              <a:rPr lang="en-US" dirty="0" err="1" smtClean="0"/>
              <a:t>ihtiyaç</a:t>
            </a:r>
            <a:r>
              <a:rPr lang="en-US" dirty="0" smtClean="0"/>
              <a:t> </a:t>
            </a:r>
            <a:r>
              <a:rPr lang="en-US" dirty="0" err="1" smtClean="0"/>
              <a:t>duymasıdır</a:t>
            </a:r>
            <a:endParaRPr lang="en-US" dirty="0"/>
          </a:p>
        </p:txBody>
      </p:sp>
      <p:pic>
        <p:nvPicPr>
          <p:cNvPr id="5" name="Picture 4" descr="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429000"/>
            <a:ext cx="3665668" cy="321218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3273" y="0"/>
            <a:ext cx="65374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304800"/>
            <a:ext cx="8077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Mimarilerin</a:t>
            </a:r>
            <a:r>
              <a:rPr lang="en-US" sz="2400" dirty="0" smtClean="0"/>
              <a:t> </a:t>
            </a:r>
            <a:r>
              <a:rPr lang="en-US" sz="2400" dirty="0" err="1" smtClean="0"/>
              <a:t>giriş</a:t>
            </a:r>
            <a:r>
              <a:rPr lang="en-US" sz="2400" dirty="0" smtClean="0"/>
              <a:t> </a:t>
            </a:r>
            <a:r>
              <a:rPr lang="en-US" sz="2400" dirty="0" err="1" smtClean="0"/>
              <a:t>boyutu</a:t>
            </a:r>
            <a:r>
              <a:rPr lang="en-US" sz="2400" dirty="0" smtClean="0"/>
              <a:t>, </a:t>
            </a:r>
            <a:r>
              <a:rPr lang="en-US" sz="2400" dirty="0" err="1" smtClean="0"/>
              <a:t>eğitim</a:t>
            </a:r>
            <a:r>
              <a:rPr lang="en-US" sz="2400" dirty="0" smtClean="0"/>
              <a:t> </a:t>
            </a:r>
            <a:r>
              <a:rPr lang="en-US" sz="2400" dirty="0" err="1" smtClean="0"/>
              <a:t>optimizasyon</a:t>
            </a:r>
            <a:r>
              <a:rPr lang="en-US" sz="2400" dirty="0" smtClean="0"/>
              <a:t> </a:t>
            </a:r>
            <a:r>
              <a:rPr lang="en-US" sz="2400" dirty="0" err="1" smtClean="0"/>
              <a:t>algoritması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piksel</a:t>
            </a:r>
            <a:r>
              <a:rPr lang="en-US" sz="2400" dirty="0" smtClean="0"/>
              <a:t> </a:t>
            </a:r>
            <a:r>
              <a:rPr lang="en-US" sz="2400" dirty="0" err="1" smtClean="0"/>
              <a:t>sınıflandırma</a:t>
            </a:r>
            <a:r>
              <a:rPr lang="en-US" sz="2400" dirty="0" smtClean="0"/>
              <a:t> </a:t>
            </a:r>
            <a:r>
              <a:rPr lang="en-US" sz="2400" dirty="0" err="1" smtClean="0"/>
              <a:t>katmanında</a:t>
            </a:r>
            <a:r>
              <a:rPr lang="en-US" sz="2400" dirty="0" smtClean="0"/>
              <a:t> </a:t>
            </a:r>
            <a:r>
              <a:rPr lang="en-US" sz="2400" dirty="0" err="1" smtClean="0"/>
              <a:t>uygulanacak</a:t>
            </a:r>
            <a:r>
              <a:rPr lang="en-US" sz="2400" dirty="0" smtClean="0"/>
              <a:t> </a:t>
            </a:r>
            <a:r>
              <a:rPr lang="en-US" sz="2400" dirty="0" err="1" smtClean="0"/>
              <a:t>kayıp</a:t>
            </a:r>
            <a:r>
              <a:rPr lang="en-US" sz="2400" dirty="0" smtClean="0"/>
              <a:t> </a:t>
            </a:r>
            <a:r>
              <a:rPr lang="en-US" sz="2400" dirty="0" err="1" smtClean="0"/>
              <a:t>fonksiyon</a:t>
            </a:r>
            <a:r>
              <a:rPr lang="en-US" sz="2400" dirty="0" smtClean="0"/>
              <a:t> </a:t>
            </a:r>
            <a:r>
              <a:rPr lang="en-US" sz="2400" dirty="0" err="1" smtClean="0"/>
              <a:t>belirlendikten</a:t>
            </a:r>
            <a:r>
              <a:rPr lang="en-US" sz="2400" dirty="0" smtClean="0"/>
              <a:t> </a:t>
            </a:r>
            <a:r>
              <a:rPr lang="en-US" sz="2400" dirty="0" err="1" smtClean="0"/>
              <a:t>sonra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görüntülerin</a:t>
            </a:r>
            <a:r>
              <a:rPr lang="en-US" sz="2400" dirty="0" smtClean="0"/>
              <a:t> </a:t>
            </a:r>
            <a:r>
              <a:rPr lang="en-US" sz="2400" dirty="0" err="1" smtClean="0"/>
              <a:t>kalitelerini</a:t>
            </a:r>
            <a:r>
              <a:rPr lang="en-US" sz="2400" dirty="0" smtClean="0"/>
              <a:t> </a:t>
            </a:r>
            <a:r>
              <a:rPr lang="en-US" sz="2400" dirty="0" err="1" smtClean="0"/>
              <a:t>arttırmak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Gray World </a:t>
            </a:r>
            <a:r>
              <a:rPr lang="en-US" sz="2400" dirty="0" err="1" smtClean="0"/>
              <a:t>algoritması</a:t>
            </a:r>
            <a:r>
              <a:rPr lang="en-US" sz="2400" dirty="0" smtClean="0"/>
              <a:t> </a:t>
            </a:r>
            <a:r>
              <a:rPr lang="en-US" sz="2400" dirty="0" err="1" smtClean="0"/>
              <a:t>kullanılarak</a:t>
            </a:r>
            <a:r>
              <a:rPr lang="en-US" sz="2400" dirty="0" smtClean="0"/>
              <a:t> </a:t>
            </a:r>
            <a:r>
              <a:rPr lang="en-US" sz="2400" dirty="0" err="1" smtClean="0"/>
              <a:t>renk</a:t>
            </a:r>
            <a:r>
              <a:rPr lang="en-US" sz="2400" dirty="0" smtClean="0"/>
              <a:t> </a:t>
            </a:r>
            <a:r>
              <a:rPr lang="en-US" sz="2400" dirty="0" err="1" smtClean="0"/>
              <a:t>sabitleme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KSAHE </a:t>
            </a:r>
            <a:r>
              <a:rPr lang="en-US" sz="2400" dirty="0" err="1" smtClean="0"/>
              <a:t>algoritması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histogram </a:t>
            </a:r>
            <a:r>
              <a:rPr lang="en-US" sz="2400" dirty="0" err="1" smtClean="0"/>
              <a:t>eşitleme</a:t>
            </a:r>
            <a:r>
              <a:rPr lang="en-US" sz="2400" dirty="0" smtClean="0"/>
              <a:t> </a:t>
            </a:r>
            <a:r>
              <a:rPr lang="en-US" sz="2400" dirty="0" err="1" smtClean="0"/>
              <a:t>olmak</a:t>
            </a:r>
            <a:r>
              <a:rPr lang="en-US" sz="2400" dirty="0" smtClean="0"/>
              <a:t> </a:t>
            </a:r>
            <a:r>
              <a:rPr lang="en-US" sz="2400" dirty="0" err="1" smtClean="0"/>
              <a:t>üzere</a:t>
            </a:r>
            <a:r>
              <a:rPr lang="en-US" sz="2400" dirty="0" smtClean="0"/>
              <a:t> 2 </a:t>
            </a:r>
            <a:r>
              <a:rPr lang="en-US" sz="2400" dirty="0" err="1" smtClean="0"/>
              <a:t>farklı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işleme</a:t>
            </a:r>
            <a:r>
              <a:rPr lang="en-US" sz="2400" dirty="0" smtClean="0"/>
              <a:t> </a:t>
            </a:r>
            <a:r>
              <a:rPr lang="en-US" sz="2400" dirty="0" err="1" smtClean="0"/>
              <a:t>tekniği</a:t>
            </a:r>
            <a:r>
              <a:rPr lang="en-US" sz="2400" dirty="0" smtClean="0"/>
              <a:t> </a:t>
            </a:r>
            <a:r>
              <a:rPr lang="en-US" sz="2400" dirty="0" err="1" smtClean="0"/>
              <a:t>cilt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görüntülerine</a:t>
            </a:r>
            <a:r>
              <a:rPr lang="en-US" sz="2400" dirty="0" smtClean="0"/>
              <a:t> </a:t>
            </a:r>
            <a:r>
              <a:rPr lang="en-US" sz="2400" dirty="0" err="1" smtClean="0"/>
              <a:t>uygulanmıştır</a:t>
            </a:r>
            <a:r>
              <a:rPr lang="en-US" sz="2400" dirty="0" smtClean="0"/>
              <a:t>. </a:t>
            </a:r>
            <a:r>
              <a:rPr lang="en-US" sz="2400" dirty="0" err="1" smtClean="0"/>
              <a:t>Bahsedilen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2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işleme</a:t>
            </a:r>
            <a:r>
              <a:rPr lang="en-US" sz="2400" dirty="0" smtClean="0"/>
              <a:t> </a:t>
            </a:r>
            <a:r>
              <a:rPr lang="en-US" sz="2400" dirty="0" err="1" smtClean="0"/>
              <a:t>tekniği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görüntülere</a:t>
            </a:r>
            <a:r>
              <a:rPr lang="en-US" sz="2400" dirty="0" smtClean="0"/>
              <a:t> hem </a:t>
            </a:r>
            <a:r>
              <a:rPr lang="en-US" sz="2400" dirty="0" err="1" smtClean="0"/>
              <a:t>ayrı</a:t>
            </a:r>
            <a:r>
              <a:rPr lang="en-US" sz="2400" dirty="0" smtClean="0"/>
              <a:t> </a:t>
            </a:r>
            <a:r>
              <a:rPr lang="en-US" sz="2400" dirty="0" err="1" smtClean="0"/>
              <a:t>ayrı</a:t>
            </a:r>
            <a:r>
              <a:rPr lang="en-US" sz="2400" dirty="0" smtClean="0"/>
              <a:t> hem de </a:t>
            </a:r>
            <a:r>
              <a:rPr lang="en-US" sz="2400" dirty="0" err="1" smtClean="0"/>
              <a:t>birlikte</a:t>
            </a:r>
            <a:r>
              <a:rPr lang="en-US" sz="2400" dirty="0" smtClean="0"/>
              <a:t> </a:t>
            </a:r>
            <a:r>
              <a:rPr lang="en-US" sz="2400" dirty="0" err="1" smtClean="0"/>
              <a:t>uygulanmış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elde</a:t>
            </a:r>
            <a:r>
              <a:rPr lang="en-US" sz="2400" dirty="0" smtClean="0"/>
              <a:t> </a:t>
            </a:r>
            <a:r>
              <a:rPr lang="en-US" sz="2400" dirty="0" err="1" smtClean="0"/>
              <a:t>edilen</a:t>
            </a:r>
            <a:r>
              <a:rPr lang="en-US" sz="2400" dirty="0" smtClean="0"/>
              <a:t> </a:t>
            </a:r>
            <a:r>
              <a:rPr lang="en-US" sz="2400" dirty="0" err="1" smtClean="0"/>
              <a:t>sonuçlar</a:t>
            </a:r>
            <a:r>
              <a:rPr lang="en-US" sz="2400" dirty="0" smtClean="0"/>
              <a:t> </a:t>
            </a:r>
            <a:r>
              <a:rPr lang="en-US" sz="2400" dirty="0" err="1" smtClean="0"/>
              <a:t>değerlendirilmiştir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6" name="Picture 5" descr="3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039" y="3505200"/>
            <a:ext cx="9030961" cy="27054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228600"/>
            <a:ext cx="80772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/>
              <a:t>Segmentasyon</a:t>
            </a:r>
            <a:r>
              <a:rPr lang="en-US" sz="2800" dirty="0" smtClean="0"/>
              <a:t> </a:t>
            </a:r>
          </a:p>
          <a:p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aşaması</a:t>
            </a:r>
            <a:r>
              <a:rPr lang="en-US" sz="2400" dirty="0" smtClean="0"/>
              <a:t> </a:t>
            </a:r>
            <a:r>
              <a:rPr lang="en-US" sz="2400" dirty="0" err="1" smtClean="0"/>
              <a:t>cilt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görüntülerindeki</a:t>
            </a:r>
            <a:r>
              <a:rPr lang="en-US" sz="2400" dirty="0" smtClean="0"/>
              <a:t> </a:t>
            </a:r>
            <a:r>
              <a:rPr lang="en-US" sz="2400" dirty="0" err="1" smtClean="0"/>
              <a:t>lezyon</a:t>
            </a:r>
            <a:r>
              <a:rPr lang="en-US" sz="2400" dirty="0" smtClean="0"/>
              <a:t> </a:t>
            </a:r>
            <a:r>
              <a:rPr lang="en-US" sz="2400" dirty="0" err="1" smtClean="0"/>
              <a:t>bölgesinin</a:t>
            </a:r>
            <a:r>
              <a:rPr lang="en-US" sz="2400" dirty="0" smtClean="0"/>
              <a:t> </a:t>
            </a:r>
            <a:r>
              <a:rPr lang="en-US" sz="2400" dirty="0" err="1" smtClean="0"/>
              <a:t>çıkartılması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</a:t>
            </a:r>
            <a:r>
              <a:rPr lang="en-US" sz="2400" dirty="0" err="1" smtClean="0"/>
              <a:t>uygulanan</a:t>
            </a:r>
            <a:r>
              <a:rPr lang="en-US" sz="2400" dirty="0" smtClean="0"/>
              <a:t> </a:t>
            </a:r>
            <a:r>
              <a:rPr lang="en-US" sz="2400" dirty="0" err="1" smtClean="0"/>
              <a:t>işlemlerden</a:t>
            </a:r>
            <a:r>
              <a:rPr lang="en-US" sz="2400" dirty="0" smtClean="0"/>
              <a:t> </a:t>
            </a:r>
            <a:r>
              <a:rPr lang="en-US" sz="2400" dirty="0" err="1" smtClean="0"/>
              <a:t>oluşur</a:t>
            </a:r>
            <a:r>
              <a:rPr lang="en-US" sz="2400" dirty="0" smtClean="0"/>
              <a:t>. Bu </a:t>
            </a:r>
            <a:r>
              <a:rPr lang="en-US" sz="2400" dirty="0" err="1" smtClean="0"/>
              <a:t>aşamanın</a:t>
            </a:r>
            <a:r>
              <a:rPr lang="en-US" sz="2400" dirty="0" smtClean="0"/>
              <a:t> </a:t>
            </a:r>
            <a:r>
              <a:rPr lang="en-US" sz="2400" dirty="0" err="1" smtClean="0"/>
              <a:t>amacı</a:t>
            </a:r>
            <a:r>
              <a:rPr lang="en-US" sz="2400" dirty="0" smtClean="0"/>
              <a:t> </a:t>
            </a:r>
            <a:r>
              <a:rPr lang="en-US" sz="2400" dirty="0" err="1" smtClean="0"/>
              <a:t>uygulanacak</a:t>
            </a:r>
            <a:r>
              <a:rPr lang="en-US" sz="2400" dirty="0" smtClean="0"/>
              <a:t> </a:t>
            </a:r>
            <a:r>
              <a:rPr lang="en-US" sz="2400" dirty="0" err="1" smtClean="0"/>
              <a:t>teşhis</a:t>
            </a:r>
            <a:r>
              <a:rPr lang="en-US" sz="2400" dirty="0" smtClean="0"/>
              <a:t> </a:t>
            </a:r>
            <a:r>
              <a:rPr lang="en-US" sz="2400" dirty="0" err="1" smtClean="0"/>
              <a:t>işleminin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görüntülerde</a:t>
            </a:r>
            <a:r>
              <a:rPr lang="en-US" sz="2400" dirty="0" smtClean="0"/>
              <a:t> </a:t>
            </a:r>
            <a:r>
              <a:rPr lang="en-US" sz="2400" dirty="0" err="1" smtClean="0"/>
              <a:t>bulunan</a:t>
            </a:r>
            <a:r>
              <a:rPr lang="en-US" sz="2400" dirty="0" smtClean="0"/>
              <a:t> </a:t>
            </a:r>
            <a:r>
              <a:rPr lang="en-US" sz="2400" dirty="0" err="1" smtClean="0"/>
              <a:t>diğer</a:t>
            </a:r>
            <a:r>
              <a:rPr lang="en-US" sz="2400" dirty="0" smtClean="0"/>
              <a:t> </a:t>
            </a:r>
            <a:r>
              <a:rPr lang="en-US" sz="2400" dirty="0" err="1" smtClean="0"/>
              <a:t>lezyon</a:t>
            </a:r>
            <a:r>
              <a:rPr lang="en-US" sz="2400" dirty="0" smtClean="0"/>
              <a:t> </a:t>
            </a:r>
            <a:r>
              <a:rPr lang="en-US" sz="2400" dirty="0" err="1" smtClean="0"/>
              <a:t>dışı</a:t>
            </a:r>
            <a:r>
              <a:rPr lang="en-US" sz="2400" dirty="0" smtClean="0"/>
              <a:t> </a:t>
            </a:r>
            <a:r>
              <a:rPr lang="en-US" sz="2400" dirty="0" err="1" smtClean="0"/>
              <a:t>yapılardan</a:t>
            </a:r>
            <a:r>
              <a:rPr lang="en-US" sz="2400" dirty="0" smtClean="0"/>
              <a:t> </a:t>
            </a:r>
            <a:r>
              <a:rPr lang="en-US" sz="2400" dirty="0" err="1" smtClean="0"/>
              <a:t>etkilenmesinin</a:t>
            </a:r>
            <a:r>
              <a:rPr lang="en-US" sz="2400" dirty="0" smtClean="0"/>
              <a:t> </a:t>
            </a:r>
            <a:r>
              <a:rPr lang="en-US" sz="2400" dirty="0" err="1" smtClean="0"/>
              <a:t>önüne</a:t>
            </a:r>
            <a:r>
              <a:rPr lang="en-US" sz="2400" dirty="0" smtClean="0"/>
              <a:t> </a:t>
            </a:r>
            <a:r>
              <a:rPr lang="en-US" sz="2400" dirty="0" err="1" smtClean="0"/>
              <a:t>geçmek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teşhis</a:t>
            </a:r>
            <a:r>
              <a:rPr lang="en-US" sz="2400" dirty="0" smtClean="0"/>
              <a:t> </a:t>
            </a:r>
            <a:r>
              <a:rPr lang="en-US" sz="2400" dirty="0" err="1" smtClean="0"/>
              <a:t>aşamasının</a:t>
            </a:r>
            <a:r>
              <a:rPr lang="en-US" sz="2400" dirty="0" smtClean="0"/>
              <a:t> </a:t>
            </a:r>
            <a:r>
              <a:rPr lang="en-US" sz="2400" dirty="0" err="1" smtClean="0"/>
              <a:t>performansını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doğruluğunu</a:t>
            </a:r>
            <a:r>
              <a:rPr lang="en-US" sz="2400" dirty="0" smtClean="0"/>
              <a:t> </a:t>
            </a:r>
            <a:r>
              <a:rPr lang="en-US" sz="2400" dirty="0" err="1" smtClean="0"/>
              <a:t>arttırmaktır</a:t>
            </a:r>
            <a:r>
              <a:rPr lang="en-US" sz="2400" dirty="0" smtClean="0"/>
              <a:t>. </a:t>
            </a:r>
            <a:r>
              <a:rPr lang="en-US" sz="2400" dirty="0" err="1" smtClean="0"/>
              <a:t>Medikal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görüntülerin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segmentasyonunda</a:t>
            </a:r>
            <a:r>
              <a:rPr lang="en-US" sz="2400" dirty="0" smtClean="0"/>
              <a:t> en </a:t>
            </a:r>
            <a:r>
              <a:rPr lang="en-US" sz="2400" dirty="0" err="1" smtClean="0"/>
              <a:t>çok</a:t>
            </a:r>
            <a:r>
              <a:rPr lang="en-US" sz="2400" dirty="0" smtClean="0"/>
              <a:t> </a:t>
            </a:r>
            <a:r>
              <a:rPr lang="en-US" sz="2400" dirty="0" err="1" smtClean="0"/>
              <a:t>kullanılan</a:t>
            </a:r>
            <a:r>
              <a:rPr lang="en-US" sz="2400" dirty="0" smtClean="0"/>
              <a:t> </a:t>
            </a:r>
            <a:r>
              <a:rPr lang="en-US" sz="2400" dirty="0" err="1" smtClean="0"/>
              <a:t>derin</a:t>
            </a:r>
            <a:r>
              <a:rPr lang="en-US" sz="2400" dirty="0" smtClean="0"/>
              <a:t> </a:t>
            </a:r>
            <a:r>
              <a:rPr lang="en-US" sz="2400" dirty="0" err="1" smtClean="0"/>
              <a:t>öğrenme</a:t>
            </a:r>
            <a:r>
              <a:rPr lang="en-US" sz="2400" dirty="0" smtClean="0"/>
              <a:t> </a:t>
            </a:r>
            <a:r>
              <a:rPr lang="en-US" sz="2400" dirty="0" err="1" smtClean="0"/>
              <a:t>mimarilerinden</a:t>
            </a:r>
            <a:r>
              <a:rPr lang="en-US" sz="2400" dirty="0" smtClean="0"/>
              <a:t> </a:t>
            </a:r>
            <a:r>
              <a:rPr lang="en-US" sz="2400" dirty="0" err="1" smtClean="0"/>
              <a:t>birisi</a:t>
            </a:r>
            <a:r>
              <a:rPr lang="en-US" sz="2400" dirty="0" smtClean="0"/>
              <a:t> </a:t>
            </a:r>
            <a:r>
              <a:rPr lang="en-US" sz="2400" dirty="0" err="1" smtClean="0"/>
              <a:t>olan</a:t>
            </a:r>
            <a:r>
              <a:rPr lang="en-US" sz="2400" dirty="0" smtClean="0"/>
              <a:t> FCN-</a:t>
            </a:r>
            <a:r>
              <a:rPr lang="en-US" sz="2400" dirty="0" err="1" smtClean="0"/>
              <a:t>AlexNet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farklı</a:t>
            </a:r>
            <a:r>
              <a:rPr lang="en-US" sz="2400" dirty="0" smtClean="0"/>
              <a:t> </a:t>
            </a:r>
            <a:r>
              <a:rPr lang="en-US" sz="2400" dirty="0" err="1" smtClean="0"/>
              <a:t>çalışmalar</a:t>
            </a:r>
            <a:r>
              <a:rPr lang="en-US" sz="2400" dirty="0" smtClean="0"/>
              <a:t> </a:t>
            </a:r>
            <a:r>
              <a:rPr lang="en-US" sz="2400" dirty="0" err="1" smtClean="0"/>
              <a:t>yapılarak</a:t>
            </a:r>
            <a:r>
              <a:rPr lang="en-US" sz="2400" dirty="0" smtClean="0"/>
              <a:t> </a:t>
            </a:r>
            <a:r>
              <a:rPr lang="en-US" sz="2400" dirty="0" err="1" smtClean="0"/>
              <a:t>mimarinin</a:t>
            </a:r>
            <a:r>
              <a:rPr lang="en-US" sz="2400" dirty="0" smtClean="0"/>
              <a:t> </a:t>
            </a:r>
            <a:r>
              <a:rPr lang="en-US" sz="2400" dirty="0" err="1" smtClean="0"/>
              <a:t>performansının</a:t>
            </a:r>
            <a:r>
              <a:rPr lang="en-US" sz="2400" dirty="0" smtClean="0"/>
              <a:t> </a:t>
            </a:r>
            <a:r>
              <a:rPr lang="en-US" sz="2400" dirty="0" err="1" smtClean="0"/>
              <a:t>maksimize</a:t>
            </a:r>
            <a:r>
              <a:rPr lang="en-US" sz="2400" dirty="0" smtClean="0"/>
              <a:t> </a:t>
            </a:r>
            <a:r>
              <a:rPr lang="en-US" sz="2400" dirty="0" err="1" smtClean="0"/>
              <a:t>edilmesi</a:t>
            </a:r>
            <a:r>
              <a:rPr lang="en-US" sz="2400" dirty="0" smtClean="0"/>
              <a:t> </a:t>
            </a:r>
            <a:r>
              <a:rPr lang="en-US" sz="2400" dirty="0" err="1" smtClean="0"/>
              <a:t>amaçlanmıştır</a:t>
            </a:r>
            <a:r>
              <a:rPr lang="en-US" sz="2400" dirty="0" smtClean="0"/>
              <a:t>. FCN-</a:t>
            </a:r>
            <a:r>
              <a:rPr lang="en-US" sz="2400" dirty="0" err="1" smtClean="0"/>
              <a:t>AlexNet</a:t>
            </a:r>
            <a:r>
              <a:rPr lang="en-US" sz="2400" dirty="0" smtClean="0"/>
              <a:t> </a:t>
            </a:r>
            <a:r>
              <a:rPr lang="en-US" sz="2400" dirty="0" err="1" smtClean="0"/>
              <a:t>mimarisinin</a:t>
            </a:r>
            <a:r>
              <a:rPr lang="en-US" sz="2400" dirty="0" smtClean="0"/>
              <a:t> </a:t>
            </a:r>
            <a:r>
              <a:rPr lang="en-US" sz="2400" dirty="0" err="1" smtClean="0"/>
              <a:t>yapısının</a:t>
            </a:r>
            <a:r>
              <a:rPr lang="en-US" sz="2400" dirty="0" smtClean="0"/>
              <a:t> </a:t>
            </a:r>
            <a:r>
              <a:rPr lang="en-US" sz="2400" dirty="0" err="1" smtClean="0"/>
              <a:t>basit</a:t>
            </a:r>
            <a:r>
              <a:rPr lang="en-US" sz="2400" dirty="0" smtClean="0"/>
              <a:t> </a:t>
            </a:r>
            <a:r>
              <a:rPr lang="en-US" sz="2400" dirty="0" err="1" smtClean="0"/>
              <a:t>olması</a:t>
            </a:r>
            <a:r>
              <a:rPr lang="en-US" sz="2400" dirty="0" smtClean="0"/>
              <a:t>, </a:t>
            </a:r>
            <a:r>
              <a:rPr lang="en-US" sz="2400" dirty="0" err="1" smtClean="0"/>
              <a:t>hesaplama</a:t>
            </a:r>
            <a:r>
              <a:rPr lang="en-US" sz="2400" dirty="0" smtClean="0"/>
              <a:t> </a:t>
            </a:r>
            <a:r>
              <a:rPr lang="en-US" sz="2400" dirty="0" err="1" smtClean="0"/>
              <a:t>maliyetinde</a:t>
            </a:r>
            <a:r>
              <a:rPr lang="en-US" sz="2400" dirty="0" smtClean="0"/>
              <a:t> </a:t>
            </a:r>
            <a:r>
              <a:rPr lang="en-US" sz="2400" dirty="0" err="1" smtClean="0"/>
              <a:t>yaklaşık</a:t>
            </a:r>
            <a:r>
              <a:rPr lang="en-US" sz="2400" dirty="0" smtClean="0"/>
              <a:t> %80 </a:t>
            </a:r>
            <a:r>
              <a:rPr lang="en-US" sz="2400" dirty="0" err="1" smtClean="0"/>
              <a:t>oranında</a:t>
            </a:r>
            <a:r>
              <a:rPr lang="en-US" sz="2400" dirty="0" smtClean="0"/>
              <a:t> </a:t>
            </a:r>
            <a:r>
              <a:rPr lang="en-US" sz="2400" dirty="0" err="1" smtClean="0"/>
              <a:t>avantaj</a:t>
            </a:r>
            <a:r>
              <a:rPr lang="en-US" sz="2400" dirty="0" smtClean="0"/>
              <a:t> </a:t>
            </a:r>
            <a:r>
              <a:rPr lang="en-US" sz="2400" dirty="0" err="1" smtClean="0"/>
              <a:t>sağlamaktadır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cilt</a:t>
            </a:r>
            <a:r>
              <a:rPr lang="en-US" sz="2400" dirty="0" smtClean="0"/>
              <a:t> </a:t>
            </a:r>
            <a:r>
              <a:rPr lang="en-US" sz="2400" dirty="0" err="1" smtClean="0"/>
              <a:t>lezyonlarının</a:t>
            </a:r>
            <a:r>
              <a:rPr lang="en-US" sz="2400" dirty="0" smtClean="0"/>
              <a:t> tam </a:t>
            </a:r>
            <a:r>
              <a:rPr lang="en-US" sz="2400" dirty="0" err="1" smtClean="0"/>
              <a:t>otomatik</a:t>
            </a:r>
            <a:r>
              <a:rPr lang="en-US" sz="2400" dirty="0" smtClean="0"/>
              <a:t> </a:t>
            </a:r>
            <a:r>
              <a:rPr lang="en-US" sz="2400" dirty="0" err="1" smtClean="0"/>
              <a:t>tespiti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FCN-</a:t>
            </a:r>
            <a:r>
              <a:rPr lang="en-US" sz="2400" dirty="0" err="1" smtClean="0"/>
              <a:t>AlexNet</a:t>
            </a:r>
            <a:r>
              <a:rPr lang="en-US" sz="2400" dirty="0" smtClean="0"/>
              <a:t> </a:t>
            </a:r>
            <a:r>
              <a:rPr lang="en-US" sz="2400" dirty="0" err="1" smtClean="0"/>
              <a:t>mimarisinin</a:t>
            </a:r>
            <a:r>
              <a:rPr lang="en-US" sz="2400" dirty="0" smtClean="0"/>
              <a:t> </a:t>
            </a:r>
            <a:r>
              <a:rPr lang="en-US" sz="2400" dirty="0" err="1" smtClean="0"/>
              <a:t>performansını</a:t>
            </a:r>
            <a:r>
              <a:rPr lang="en-US" sz="2400" dirty="0" smtClean="0"/>
              <a:t> </a:t>
            </a:r>
            <a:r>
              <a:rPr lang="en-US" sz="2400" dirty="0" err="1" smtClean="0"/>
              <a:t>arttırmaya</a:t>
            </a:r>
            <a:r>
              <a:rPr lang="en-US" sz="2400" dirty="0" smtClean="0"/>
              <a:t> </a:t>
            </a:r>
            <a:r>
              <a:rPr lang="en-US" sz="2400" dirty="0" err="1" smtClean="0"/>
              <a:t>yönelik</a:t>
            </a:r>
            <a:r>
              <a:rPr lang="en-US" sz="2400" dirty="0" smtClean="0"/>
              <a:t> </a:t>
            </a:r>
            <a:r>
              <a:rPr lang="en-US" sz="2400" dirty="0" err="1" smtClean="0"/>
              <a:t>yeni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hibrit</a:t>
            </a:r>
            <a:r>
              <a:rPr lang="en-US" sz="2400" dirty="0" smtClean="0"/>
              <a:t> </a:t>
            </a:r>
            <a:r>
              <a:rPr lang="en-US" sz="2400" dirty="0" err="1" smtClean="0"/>
              <a:t>yöntem</a:t>
            </a:r>
            <a:r>
              <a:rPr lang="en-US" sz="2400" dirty="0" smtClean="0"/>
              <a:t> </a:t>
            </a:r>
            <a:r>
              <a:rPr lang="en-US" sz="2400" dirty="0" err="1" smtClean="0"/>
              <a:t>önerilmiştir</a:t>
            </a:r>
            <a:r>
              <a:rPr lang="en-US" sz="2400" dirty="0" smtClean="0"/>
              <a:t>.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FCN-</a:t>
            </a:r>
            <a:r>
              <a:rPr lang="en-US" sz="2000" dirty="0" err="1" smtClean="0"/>
              <a:t>ResAlexNet</a:t>
            </a:r>
            <a:r>
              <a:rPr lang="en-US" sz="2000" dirty="0" smtClean="0"/>
              <a:t> </a:t>
            </a:r>
            <a:r>
              <a:rPr lang="en-US" sz="2000" dirty="0" err="1" smtClean="0"/>
              <a:t>olarak</a:t>
            </a:r>
            <a:r>
              <a:rPr lang="en-US" sz="2000" dirty="0" smtClean="0"/>
              <a:t> </a:t>
            </a:r>
            <a:r>
              <a:rPr lang="en-US" sz="2000" dirty="0" err="1" smtClean="0"/>
              <a:t>tanımladığımız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hibrit</a:t>
            </a:r>
            <a:r>
              <a:rPr lang="en-US" sz="2000" dirty="0" smtClean="0"/>
              <a:t> </a:t>
            </a:r>
            <a:r>
              <a:rPr lang="en-US" sz="2000" dirty="0" err="1" smtClean="0"/>
              <a:t>yöntem</a:t>
            </a:r>
            <a:r>
              <a:rPr lang="en-US" sz="2000" dirty="0" smtClean="0"/>
              <a:t> </a:t>
            </a:r>
            <a:r>
              <a:rPr lang="en-US" sz="2000" dirty="0" err="1" smtClean="0"/>
              <a:t>öncelikle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</a:t>
            </a:r>
            <a:r>
              <a:rPr lang="en-US" sz="2000" dirty="0" err="1" smtClean="0"/>
              <a:t>ön</a:t>
            </a:r>
            <a:r>
              <a:rPr lang="en-US" sz="2000" dirty="0" smtClean="0"/>
              <a:t> </a:t>
            </a:r>
            <a:r>
              <a:rPr lang="en-US" sz="2000" dirty="0" err="1" smtClean="0"/>
              <a:t>işlem</a:t>
            </a:r>
            <a:r>
              <a:rPr lang="en-US" sz="2000" dirty="0" smtClean="0"/>
              <a:t> </a:t>
            </a:r>
            <a:r>
              <a:rPr lang="en-US" sz="2000" dirty="0" err="1" smtClean="0"/>
              <a:t>adımları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görüntülerin</a:t>
            </a:r>
            <a:r>
              <a:rPr lang="en-US" sz="2000" dirty="0" smtClean="0"/>
              <a:t> </a:t>
            </a:r>
            <a:r>
              <a:rPr lang="en-US" sz="2000" dirty="0" err="1" smtClean="0"/>
              <a:t>iyileştirilmesi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sonrasında</a:t>
            </a:r>
            <a:r>
              <a:rPr lang="en-US" sz="2000" dirty="0" smtClean="0"/>
              <a:t> </a:t>
            </a:r>
            <a:r>
              <a:rPr lang="en-US" sz="2000" dirty="0" err="1" smtClean="0"/>
              <a:t>AlexNet</a:t>
            </a:r>
            <a:r>
              <a:rPr lang="en-US" sz="2000" dirty="0" smtClean="0"/>
              <a:t> </a:t>
            </a:r>
            <a:r>
              <a:rPr lang="en-US" sz="2000" dirty="0" err="1" smtClean="0"/>
              <a:t>mimarisi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ResNet-18 </a:t>
            </a:r>
            <a:r>
              <a:rPr lang="en-US" sz="2000" dirty="0" err="1" smtClean="0"/>
              <a:t>mimarilerinin</a:t>
            </a:r>
            <a:r>
              <a:rPr lang="en-US" sz="2000" dirty="0" smtClean="0"/>
              <a:t> </a:t>
            </a:r>
            <a:r>
              <a:rPr lang="en-US" sz="2000" dirty="0" err="1" smtClean="0"/>
              <a:t>entegrasyon</a:t>
            </a:r>
            <a:r>
              <a:rPr lang="en-US" sz="2000" dirty="0" smtClean="0"/>
              <a:t> </a:t>
            </a:r>
            <a:r>
              <a:rPr lang="en-US" sz="2000" dirty="0" err="1" smtClean="0"/>
              <a:t>işlemlerine</a:t>
            </a:r>
            <a:r>
              <a:rPr lang="en-US" sz="2000" dirty="0" smtClean="0"/>
              <a:t> </a:t>
            </a:r>
            <a:r>
              <a:rPr lang="en-US" sz="2000" dirty="0" err="1" smtClean="0"/>
              <a:t>dayanmaktadır</a:t>
            </a:r>
            <a:r>
              <a:rPr lang="en-US" sz="2000" dirty="0" smtClean="0"/>
              <a:t>. </a:t>
            </a:r>
            <a:r>
              <a:rPr lang="en-US" sz="2000" dirty="0" err="1" smtClean="0"/>
              <a:t>Ayrıca</a:t>
            </a:r>
            <a:r>
              <a:rPr lang="en-US" sz="2000" dirty="0" smtClean="0"/>
              <a:t> </a:t>
            </a:r>
            <a:r>
              <a:rPr lang="en-US" sz="2000" dirty="0" err="1" smtClean="0"/>
              <a:t>önerilen</a:t>
            </a:r>
            <a:r>
              <a:rPr lang="en-US" sz="2000" dirty="0" smtClean="0"/>
              <a:t> </a:t>
            </a:r>
            <a:r>
              <a:rPr lang="en-US" sz="2000" dirty="0" err="1" smtClean="0"/>
              <a:t>mimarinin</a:t>
            </a:r>
            <a:r>
              <a:rPr lang="en-US" sz="2000" dirty="0" smtClean="0"/>
              <a:t> </a:t>
            </a:r>
            <a:r>
              <a:rPr lang="en-US" sz="2000" dirty="0" err="1" smtClean="0"/>
              <a:t>diğer</a:t>
            </a:r>
            <a:r>
              <a:rPr lang="en-US" sz="2000" dirty="0" smtClean="0"/>
              <a:t> </a:t>
            </a:r>
            <a:r>
              <a:rPr lang="en-US" sz="2000" dirty="0" err="1" smtClean="0"/>
              <a:t>başarılı</a:t>
            </a:r>
            <a:r>
              <a:rPr lang="en-US" sz="2000" dirty="0" smtClean="0"/>
              <a:t> </a:t>
            </a:r>
            <a:r>
              <a:rPr lang="en-US" sz="2000" dirty="0" err="1" smtClean="0"/>
              <a:t>derin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öğrenme</a:t>
            </a:r>
            <a:r>
              <a:rPr lang="en-US" sz="2000" dirty="0" smtClean="0"/>
              <a:t> </a:t>
            </a:r>
            <a:r>
              <a:rPr lang="en-US" sz="2000" dirty="0" err="1" smtClean="0"/>
              <a:t>tabanlı</a:t>
            </a:r>
            <a:r>
              <a:rPr lang="en-US" sz="2000" dirty="0" smtClean="0"/>
              <a:t> </a:t>
            </a:r>
            <a:r>
              <a:rPr lang="en-US" sz="2000" dirty="0" err="1" smtClean="0"/>
              <a:t>segmentasyon</a:t>
            </a:r>
            <a:r>
              <a:rPr lang="en-US" sz="2000" dirty="0" smtClean="0"/>
              <a:t> </a:t>
            </a:r>
            <a:r>
              <a:rPr lang="en-US" sz="2000" dirty="0" err="1" smtClean="0"/>
              <a:t>mimarileri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karşılaştırmasını</a:t>
            </a:r>
            <a:r>
              <a:rPr lang="en-US" sz="2000" dirty="0" smtClean="0"/>
              <a:t> </a:t>
            </a:r>
            <a:r>
              <a:rPr lang="en-US" sz="2000" dirty="0" err="1" smtClean="0"/>
              <a:t>yapabilmek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U-Net </a:t>
            </a:r>
            <a:r>
              <a:rPr lang="en-US" sz="2000" dirty="0" err="1" smtClean="0"/>
              <a:t>ve</a:t>
            </a:r>
            <a:r>
              <a:rPr lang="en-US" sz="2000" dirty="0" smtClean="0"/>
              <a:t> DeepLabV3+ </a:t>
            </a:r>
            <a:r>
              <a:rPr lang="en-US" sz="2000" dirty="0" err="1" smtClean="0"/>
              <a:t>mimarileri</a:t>
            </a:r>
            <a:r>
              <a:rPr lang="en-US" sz="2000" dirty="0" smtClean="0"/>
              <a:t> de </a:t>
            </a:r>
            <a:r>
              <a:rPr lang="en-US" sz="2000" dirty="0" err="1" smtClean="0"/>
              <a:t>eğitilerek</a:t>
            </a:r>
            <a:r>
              <a:rPr lang="en-US" sz="2000" dirty="0" smtClean="0"/>
              <a:t> </a:t>
            </a:r>
            <a:r>
              <a:rPr lang="en-US" sz="2000" dirty="0" err="1" smtClean="0"/>
              <a:t>önerilen</a:t>
            </a:r>
            <a:r>
              <a:rPr lang="en-US" sz="2000" dirty="0" smtClean="0"/>
              <a:t> </a:t>
            </a:r>
            <a:r>
              <a:rPr lang="en-US" sz="2000" dirty="0" err="1" smtClean="0"/>
              <a:t>mimari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performans</a:t>
            </a:r>
            <a:r>
              <a:rPr lang="en-US" sz="2000" dirty="0" smtClean="0"/>
              <a:t> </a:t>
            </a:r>
            <a:r>
              <a:rPr lang="en-US" sz="2000" dirty="0" err="1" smtClean="0"/>
              <a:t>karşılaştırması</a:t>
            </a:r>
            <a:r>
              <a:rPr lang="en-US" sz="2000" dirty="0" smtClean="0"/>
              <a:t> </a:t>
            </a:r>
            <a:r>
              <a:rPr lang="en-US" sz="2000" dirty="0" err="1" smtClean="0"/>
              <a:t>gerçekleştirilmiştir</a:t>
            </a:r>
            <a:r>
              <a:rPr lang="en-US" sz="2000" dirty="0" smtClean="0"/>
              <a:t>. </a:t>
            </a:r>
            <a:r>
              <a:rPr lang="en-US" sz="2000" dirty="0" err="1" smtClean="0"/>
              <a:t>Oluşturulan</a:t>
            </a:r>
            <a:r>
              <a:rPr lang="en-US" sz="2000" dirty="0" smtClean="0"/>
              <a:t> </a:t>
            </a:r>
            <a:r>
              <a:rPr lang="en-US" sz="2000" dirty="0" err="1" smtClean="0"/>
              <a:t>mimarilerin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eğitiminde</a:t>
            </a:r>
            <a:r>
              <a:rPr lang="en-US" sz="2000" dirty="0" smtClean="0"/>
              <a:t> FCN-</a:t>
            </a:r>
            <a:r>
              <a:rPr lang="en-US" sz="2000" dirty="0" err="1" smtClean="0"/>
              <a:t>AlexNet</a:t>
            </a:r>
            <a:r>
              <a:rPr lang="en-US" sz="2000" dirty="0" smtClean="0"/>
              <a:t> </a:t>
            </a:r>
            <a:r>
              <a:rPr lang="en-US" sz="2000" dirty="0" err="1" smtClean="0"/>
              <a:t>mimarisinde</a:t>
            </a:r>
            <a:r>
              <a:rPr lang="en-US" sz="2000" dirty="0" smtClean="0"/>
              <a:t> en </a:t>
            </a:r>
            <a:r>
              <a:rPr lang="en-US" sz="2000" dirty="0" err="1" smtClean="0"/>
              <a:t>başarılı</a:t>
            </a:r>
            <a:r>
              <a:rPr lang="en-US" sz="2000" dirty="0" smtClean="0"/>
              <a:t> </a:t>
            </a:r>
            <a:r>
              <a:rPr lang="en-US" sz="2000" dirty="0" err="1" smtClean="0"/>
              <a:t>sonuç</a:t>
            </a:r>
            <a:r>
              <a:rPr lang="en-US" sz="2000" dirty="0" smtClean="0"/>
              <a:t> </a:t>
            </a:r>
            <a:r>
              <a:rPr lang="en-US" sz="2000" dirty="0" err="1" smtClean="0"/>
              <a:t>veren</a:t>
            </a:r>
            <a:r>
              <a:rPr lang="en-US" sz="2000" dirty="0" smtClean="0"/>
              <a:t> </a:t>
            </a:r>
            <a:r>
              <a:rPr lang="en-US" sz="2000" dirty="0" err="1" smtClean="0"/>
              <a:t>görüntü</a:t>
            </a:r>
            <a:r>
              <a:rPr lang="en-US" sz="2000" dirty="0" smtClean="0"/>
              <a:t> </a:t>
            </a:r>
            <a:r>
              <a:rPr lang="en-US" sz="2000" dirty="0" err="1" smtClean="0"/>
              <a:t>ön</a:t>
            </a:r>
            <a:r>
              <a:rPr lang="en-US" sz="2000" dirty="0" smtClean="0"/>
              <a:t> </a:t>
            </a:r>
            <a:r>
              <a:rPr lang="en-US" sz="2000" dirty="0" err="1" smtClean="0"/>
              <a:t>işleme</a:t>
            </a:r>
            <a:r>
              <a:rPr lang="en-US" sz="2000" dirty="0" smtClean="0"/>
              <a:t> </a:t>
            </a:r>
            <a:r>
              <a:rPr lang="en-US" sz="2000" dirty="0" err="1" smtClean="0"/>
              <a:t>teknikleri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</a:t>
            </a:r>
            <a:r>
              <a:rPr lang="en-US" sz="2000" dirty="0" smtClean="0"/>
              <a:t> </a:t>
            </a:r>
            <a:r>
              <a:rPr lang="en-US" sz="2000" dirty="0" err="1" smtClean="0"/>
              <a:t>hiper</a:t>
            </a:r>
            <a:r>
              <a:rPr lang="en-US" sz="2000" dirty="0" smtClean="0"/>
              <a:t> </a:t>
            </a:r>
            <a:r>
              <a:rPr lang="en-US" sz="2000" dirty="0" err="1" smtClean="0"/>
              <a:t>parametreleri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kullanılmıştır</a:t>
            </a:r>
            <a:r>
              <a:rPr lang="en-US" sz="2000" dirty="0" smtClean="0"/>
              <a:t>.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066800" y="2895600"/>
            <a:ext cx="65634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/>
              <a:t>Hiper</a:t>
            </a:r>
            <a:r>
              <a:rPr lang="en-US" sz="3600" dirty="0" smtClean="0"/>
              <a:t> </a:t>
            </a:r>
            <a:r>
              <a:rPr lang="en-US" sz="3600" dirty="0" err="1" smtClean="0"/>
              <a:t>Parametrelerin</a:t>
            </a:r>
            <a:r>
              <a:rPr lang="en-US" sz="3600" dirty="0" smtClean="0"/>
              <a:t> </a:t>
            </a:r>
            <a:r>
              <a:rPr lang="en-US" sz="3600" dirty="0" err="1" smtClean="0"/>
              <a:t>Belirlenmesi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1066800" y="3810000"/>
            <a:ext cx="8077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Derin</a:t>
            </a:r>
            <a:r>
              <a:rPr lang="en-US" sz="2000" dirty="0" smtClean="0"/>
              <a:t> </a:t>
            </a:r>
            <a:r>
              <a:rPr lang="en-US" sz="2000" dirty="0" err="1" smtClean="0"/>
              <a:t>öğrenme</a:t>
            </a:r>
            <a:r>
              <a:rPr lang="en-US" sz="2000" dirty="0" smtClean="0"/>
              <a:t> </a:t>
            </a:r>
            <a:r>
              <a:rPr lang="en-US" sz="2000" dirty="0" err="1" smtClean="0"/>
              <a:t>mimarilerinde</a:t>
            </a:r>
            <a:r>
              <a:rPr lang="en-US" sz="2000" dirty="0" smtClean="0"/>
              <a:t> </a:t>
            </a:r>
            <a:r>
              <a:rPr lang="en-US" sz="2000" dirty="0" err="1" smtClean="0"/>
              <a:t>katmanlar</a:t>
            </a:r>
            <a:r>
              <a:rPr lang="en-US" sz="2000" dirty="0" smtClean="0"/>
              <a:t> </a:t>
            </a:r>
            <a:r>
              <a:rPr lang="en-US" sz="2000" dirty="0" err="1" smtClean="0"/>
              <a:t>arasındaki</a:t>
            </a:r>
            <a:r>
              <a:rPr lang="en-US" sz="2000" dirty="0" smtClean="0"/>
              <a:t> </a:t>
            </a:r>
            <a:r>
              <a:rPr lang="en-US" sz="2000" dirty="0" err="1" smtClean="0"/>
              <a:t>nöronların</a:t>
            </a:r>
            <a:r>
              <a:rPr lang="en-US" sz="2000" dirty="0" smtClean="0"/>
              <a:t> </a:t>
            </a:r>
            <a:r>
              <a:rPr lang="en-US" sz="2000" dirty="0" err="1" smtClean="0"/>
              <a:t>ağırlıkların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eğitiminde</a:t>
            </a:r>
            <a:r>
              <a:rPr lang="en-US" sz="2000" dirty="0" smtClean="0"/>
              <a:t> </a:t>
            </a:r>
            <a:r>
              <a:rPr lang="en-US" sz="2000" dirty="0" err="1" smtClean="0"/>
              <a:t>optimizasyon</a:t>
            </a:r>
            <a:r>
              <a:rPr lang="en-US" sz="2000" dirty="0" smtClean="0"/>
              <a:t> </a:t>
            </a:r>
            <a:r>
              <a:rPr lang="en-US" sz="2000" dirty="0" err="1" smtClean="0"/>
              <a:t>algoritmaları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kullanılmaktadır</a:t>
            </a:r>
            <a:r>
              <a:rPr lang="en-US" sz="2000" dirty="0" smtClean="0"/>
              <a:t>. </a:t>
            </a:r>
            <a:r>
              <a:rPr lang="en-US" sz="2000" dirty="0" err="1" smtClean="0"/>
              <a:t>Yapılan</a:t>
            </a:r>
            <a:r>
              <a:rPr lang="en-US" sz="2000" dirty="0" smtClean="0"/>
              <a:t> </a:t>
            </a:r>
            <a:r>
              <a:rPr lang="en-US" sz="2000" dirty="0" err="1" smtClean="0"/>
              <a:t>çalışmada</a:t>
            </a:r>
            <a:r>
              <a:rPr lang="en-US" sz="2000" dirty="0" smtClean="0"/>
              <a:t> en </a:t>
            </a:r>
            <a:r>
              <a:rPr lang="en-US" sz="2000" dirty="0" err="1" smtClean="0"/>
              <a:t>yaygın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kullanılan</a:t>
            </a:r>
            <a:r>
              <a:rPr lang="en-US" sz="2000" dirty="0" smtClean="0"/>
              <a:t> SGDM, ADAM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RMSProp</a:t>
            </a:r>
            <a:r>
              <a:rPr lang="en-US" sz="2000" dirty="0" smtClean="0"/>
              <a:t> </a:t>
            </a:r>
            <a:r>
              <a:rPr lang="en-US" sz="2000" dirty="0" err="1" smtClean="0"/>
              <a:t>olmak</a:t>
            </a:r>
            <a:r>
              <a:rPr lang="en-US" sz="2000" dirty="0" smtClean="0"/>
              <a:t> </a:t>
            </a:r>
            <a:r>
              <a:rPr lang="en-US" sz="2000" dirty="0" err="1" smtClean="0"/>
              <a:t>üzere</a:t>
            </a:r>
            <a:r>
              <a:rPr lang="en-US" sz="2000" dirty="0" smtClean="0"/>
              <a:t> 3 </a:t>
            </a:r>
            <a:r>
              <a:rPr lang="en-US" sz="2000" dirty="0" err="1" smtClean="0"/>
              <a:t>optimizasyon</a:t>
            </a:r>
            <a:r>
              <a:rPr lang="en-US" sz="2000" dirty="0" smtClean="0"/>
              <a:t> </a:t>
            </a:r>
            <a:r>
              <a:rPr lang="en-US" sz="2000" dirty="0" err="1" smtClean="0"/>
              <a:t>algoritmasının</a:t>
            </a:r>
            <a:r>
              <a:rPr lang="en-US" sz="2000" dirty="0" smtClean="0"/>
              <a:t> </a:t>
            </a:r>
            <a:r>
              <a:rPr lang="en-US" sz="2000" dirty="0" err="1" smtClean="0"/>
              <a:t>segmentasyon</a:t>
            </a:r>
            <a:r>
              <a:rPr lang="en-US" sz="2000" dirty="0" smtClean="0"/>
              <a:t> </a:t>
            </a:r>
            <a:r>
              <a:rPr lang="en-US" sz="2000" dirty="0" err="1" smtClean="0"/>
              <a:t>mimarisi</a:t>
            </a:r>
            <a:r>
              <a:rPr lang="en-US" sz="2000" dirty="0" smtClean="0"/>
              <a:t> </a:t>
            </a:r>
            <a:r>
              <a:rPr lang="en-US" sz="2000" dirty="0" err="1" smtClean="0"/>
              <a:t>üzerinde</a:t>
            </a:r>
            <a:r>
              <a:rPr lang="en-US" sz="2000" dirty="0" smtClean="0"/>
              <a:t> </a:t>
            </a:r>
            <a:r>
              <a:rPr lang="en-US" sz="2000" dirty="0" err="1" smtClean="0"/>
              <a:t>başarısı</a:t>
            </a:r>
            <a:r>
              <a:rPr lang="en-US" sz="2000" dirty="0" smtClean="0"/>
              <a:t> </a:t>
            </a:r>
            <a:r>
              <a:rPr lang="en-US" sz="2000" dirty="0" err="1" smtClean="0"/>
              <a:t>değerlendirilmiştir</a:t>
            </a:r>
            <a:r>
              <a:rPr lang="en-US" sz="2000" dirty="0" smtClean="0"/>
              <a:t>. </a:t>
            </a:r>
            <a:r>
              <a:rPr lang="en-US" sz="2000" dirty="0" err="1" smtClean="0"/>
              <a:t>Bunlar</a:t>
            </a:r>
            <a:r>
              <a:rPr lang="en-US" sz="2000" dirty="0" smtClean="0"/>
              <a:t> </a:t>
            </a:r>
            <a:r>
              <a:rPr lang="en-US" sz="2000" dirty="0" err="1" smtClean="0"/>
              <a:t>kısaca</a:t>
            </a:r>
            <a:r>
              <a:rPr lang="en-US" sz="2000" dirty="0" smtClean="0"/>
              <a:t> </a:t>
            </a:r>
            <a:r>
              <a:rPr lang="en-US" sz="2000" dirty="0" err="1" smtClean="0"/>
              <a:t>şu</a:t>
            </a:r>
            <a:r>
              <a:rPr lang="en-US" sz="2000" dirty="0" smtClean="0"/>
              <a:t> </a:t>
            </a:r>
            <a:r>
              <a:rPr lang="en-US" sz="2000" dirty="0" err="1" smtClean="0"/>
              <a:t>şekilde</a:t>
            </a:r>
            <a:r>
              <a:rPr lang="en-US" sz="2000" dirty="0" smtClean="0"/>
              <a:t> </a:t>
            </a:r>
            <a:r>
              <a:rPr lang="en-US" sz="2000" dirty="0" err="1" smtClean="0"/>
              <a:t>açıklanabilirler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Momentumlu</a:t>
            </a:r>
            <a:r>
              <a:rPr lang="en-US" dirty="0" smtClean="0"/>
              <a:t> </a:t>
            </a:r>
            <a:r>
              <a:rPr lang="en-US" dirty="0" err="1" smtClean="0"/>
              <a:t>Rastgele</a:t>
            </a:r>
            <a:r>
              <a:rPr lang="en-US" dirty="0" smtClean="0"/>
              <a:t> </a:t>
            </a:r>
            <a:r>
              <a:rPr lang="en-US" dirty="0" err="1" smtClean="0"/>
              <a:t>Gradyan</a:t>
            </a:r>
            <a:r>
              <a:rPr lang="en-US" dirty="0" smtClean="0"/>
              <a:t> </a:t>
            </a:r>
            <a:r>
              <a:rPr lang="en-US" dirty="0" err="1" smtClean="0"/>
              <a:t>İniş</a:t>
            </a:r>
            <a:r>
              <a:rPr lang="en-US" dirty="0" smtClean="0"/>
              <a:t> (Stochastic Gradient Descent with momentum | SGDM) (Robert 2014, İnt.Kyn.3), </a:t>
            </a:r>
            <a:r>
              <a:rPr lang="en-US" dirty="0" err="1" smtClean="0"/>
              <a:t>amaç</a:t>
            </a:r>
            <a:r>
              <a:rPr lang="en-US" dirty="0" smtClean="0"/>
              <a:t> </a:t>
            </a:r>
            <a:r>
              <a:rPr lang="en-US" dirty="0" err="1" smtClean="0"/>
              <a:t>fonksiyonlarını</a:t>
            </a:r>
            <a:r>
              <a:rPr lang="en-US" dirty="0" smtClean="0"/>
              <a:t> </a:t>
            </a:r>
            <a:r>
              <a:rPr lang="en-US" dirty="0" err="1" smtClean="0"/>
              <a:t>yinelemeli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yöntem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optimize </a:t>
            </a:r>
            <a:r>
              <a:rPr lang="en-US" dirty="0" err="1" smtClean="0"/>
              <a:t>eden</a:t>
            </a:r>
            <a:r>
              <a:rPr lang="en-US" dirty="0" smtClean="0"/>
              <a:t> </a:t>
            </a:r>
            <a:r>
              <a:rPr lang="en-US" dirty="0" err="1" smtClean="0"/>
              <a:t>fonksiyondur</a:t>
            </a:r>
            <a:r>
              <a:rPr lang="en-US" dirty="0" smtClean="0"/>
              <a:t>. </a:t>
            </a:r>
            <a:r>
              <a:rPr lang="en-US" dirty="0" err="1" smtClean="0"/>
              <a:t>Gradyan</a:t>
            </a:r>
            <a:r>
              <a:rPr lang="en-US" dirty="0" smtClean="0"/>
              <a:t> </a:t>
            </a:r>
            <a:r>
              <a:rPr lang="en-US" dirty="0" err="1" smtClean="0"/>
              <a:t>iniş</a:t>
            </a:r>
            <a:r>
              <a:rPr lang="en-US" dirty="0" smtClean="0"/>
              <a:t> </a:t>
            </a:r>
            <a:r>
              <a:rPr lang="en-US" dirty="0" err="1" smtClean="0"/>
              <a:t>optimizasyonunun</a:t>
            </a:r>
            <a:r>
              <a:rPr lang="en-US" dirty="0" smtClean="0"/>
              <a:t> (SGD) </a:t>
            </a:r>
            <a:r>
              <a:rPr lang="en-US" dirty="0" err="1" smtClean="0"/>
              <a:t>rastgele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yaklaşımı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düşünülebilir</a:t>
            </a:r>
            <a:r>
              <a:rPr lang="en-US" dirty="0" smtClean="0"/>
              <a:t>. SGD </a:t>
            </a:r>
            <a:r>
              <a:rPr lang="en-US" dirty="0" err="1" smtClean="0"/>
              <a:t>algoritmasından</a:t>
            </a:r>
            <a:r>
              <a:rPr lang="en-US" dirty="0" smtClean="0"/>
              <a:t> </a:t>
            </a:r>
            <a:r>
              <a:rPr lang="en-US" dirty="0" err="1" smtClean="0"/>
              <a:t>farkı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momentum </a:t>
            </a:r>
            <a:r>
              <a:rPr lang="en-US" dirty="0" err="1" smtClean="0"/>
              <a:t>parametresidir</a:t>
            </a:r>
            <a:r>
              <a:rPr lang="en-US" dirty="0" smtClean="0"/>
              <a:t>. SGDM </a:t>
            </a:r>
            <a:r>
              <a:rPr lang="en-US" dirty="0" err="1" smtClean="0"/>
              <a:t>algoritmasındaki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parametre</a:t>
            </a:r>
            <a:r>
              <a:rPr lang="en-US" dirty="0" smtClean="0"/>
              <a:t> </a:t>
            </a:r>
            <a:r>
              <a:rPr lang="en-US" dirty="0" err="1" smtClean="0"/>
              <a:t>gradyan</a:t>
            </a:r>
            <a:r>
              <a:rPr lang="en-US" dirty="0" smtClean="0"/>
              <a:t> </a:t>
            </a:r>
            <a:r>
              <a:rPr lang="en-US" dirty="0" err="1" smtClean="0"/>
              <a:t>vektörlerini</a:t>
            </a:r>
            <a:r>
              <a:rPr lang="en-US" dirty="0" smtClean="0"/>
              <a:t> </a:t>
            </a:r>
            <a:r>
              <a:rPr lang="en-US" dirty="0" err="1" smtClean="0"/>
              <a:t>doğru</a:t>
            </a:r>
            <a:r>
              <a:rPr lang="en-US" dirty="0" smtClean="0"/>
              <a:t> </a:t>
            </a:r>
            <a:r>
              <a:rPr lang="en-US" dirty="0" err="1" smtClean="0"/>
              <a:t>yönlerde</a:t>
            </a:r>
            <a:r>
              <a:rPr lang="en-US" dirty="0" smtClean="0"/>
              <a:t> </a:t>
            </a:r>
            <a:r>
              <a:rPr lang="en-US" dirty="0" err="1" smtClean="0"/>
              <a:t>hızlandırmaya</a:t>
            </a:r>
            <a:r>
              <a:rPr lang="en-US" dirty="0" smtClean="0"/>
              <a:t> </a:t>
            </a:r>
            <a:r>
              <a:rPr lang="en-US" dirty="0" err="1" smtClean="0"/>
              <a:t>yardımcı</a:t>
            </a:r>
            <a:r>
              <a:rPr lang="en-US" dirty="0" smtClean="0"/>
              <a:t> </a:t>
            </a:r>
            <a:r>
              <a:rPr lang="en-US" dirty="0" err="1" smtClean="0"/>
              <a:t>olur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böylece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hızlı</a:t>
            </a:r>
            <a:r>
              <a:rPr lang="en-US" dirty="0" smtClean="0"/>
              <a:t> </a:t>
            </a:r>
            <a:r>
              <a:rPr lang="en-US" dirty="0" err="1" smtClean="0"/>
              <a:t>yakınsamaya</a:t>
            </a:r>
            <a:r>
              <a:rPr lang="en-US" dirty="0" smtClean="0"/>
              <a:t> </a:t>
            </a:r>
            <a:r>
              <a:rPr lang="en-US" dirty="0" err="1" smtClean="0"/>
              <a:t>yol</a:t>
            </a:r>
            <a:r>
              <a:rPr lang="en-US" dirty="0" smtClean="0"/>
              <a:t> </a:t>
            </a:r>
            <a:r>
              <a:rPr lang="en-US" dirty="0" err="1" smtClean="0"/>
              <a:t>açar</a:t>
            </a:r>
            <a:r>
              <a:rPr lang="en-US" dirty="0" smtClean="0"/>
              <a:t>. Momentum </a:t>
            </a:r>
            <a:r>
              <a:rPr lang="en-US" dirty="0" err="1" smtClean="0"/>
              <a:t>parametresinin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boyutlu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problemlerinde</a:t>
            </a:r>
            <a:r>
              <a:rPr lang="en-US" dirty="0" smtClean="0"/>
              <a:t> </a:t>
            </a:r>
            <a:r>
              <a:rPr lang="en-US" dirty="0" err="1" smtClean="0"/>
              <a:t>hesaplama</a:t>
            </a:r>
            <a:r>
              <a:rPr lang="en-US" dirty="0" smtClean="0"/>
              <a:t> </a:t>
            </a:r>
            <a:r>
              <a:rPr lang="en-US" dirty="0" err="1" smtClean="0"/>
              <a:t>yükünü</a:t>
            </a:r>
            <a:r>
              <a:rPr lang="en-US" dirty="0" smtClean="0"/>
              <a:t> </a:t>
            </a:r>
            <a:r>
              <a:rPr lang="en-US" dirty="0" err="1" smtClean="0"/>
              <a:t>azalttığı</a:t>
            </a:r>
            <a:r>
              <a:rPr lang="en-US" dirty="0" smtClean="0"/>
              <a:t> </a:t>
            </a:r>
            <a:r>
              <a:rPr lang="en-US" dirty="0" err="1" smtClean="0"/>
              <a:t>bilinmektedir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2. </a:t>
            </a:r>
            <a:r>
              <a:rPr lang="en-US" dirty="0" err="1" smtClean="0"/>
              <a:t>Uyarlanabilir</a:t>
            </a:r>
            <a:r>
              <a:rPr lang="en-US" dirty="0" smtClean="0"/>
              <a:t> Moment </a:t>
            </a:r>
            <a:r>
              <a:rPr lang="en-US" dirty="0" err="1" smtClean="0"/>
              <a:t>Tahmini</a:t>
            </a:r>
            <a:r>
              <a:rPr lang="en-US" dirty="0" smtClean="0"/>
              <a:t> (Adaptive Moment Estimation | ADAM), </a:t>
            </a:r>
            <a:r>
              <a:rPr lang="en-US" dirty="0" err="1" smtClean="0"/>
              <a:t>araştırmacı</a:t>
            </a:r>
            <a:r>
              <a:rPr lang="en-US" dirty="0" smtClean="0"/>
              <a:t> </a:t>
            </a:r>
            <a:r>
              <a:rPr lang="en-US" dirty="0" err="1" smtClean="0"/>
              <a:t>Kingma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Ba</a:t>
            </a:r>
            <a:r>
              <a:rPr lang="en-US" dirty="0" smtClean="0"/>
              <a:t> (</a:t>
            </a:r>
            <a:r>
              <a:rPr lang="en-US" dirty="0" err="1" smtClean="0"/>
              <a:t>Kingma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Ba</a:t>
            </a:r>
            <a:r>
              <a:rPr lang="en-US" dirty="0" smtClean="0"/>
              <a:t> 2014)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literatüre</a:t>
            </a:r>
            <a:r>
              <a:rPr lang="en-US" dirty="0" smtClean="0"/>
              <a:t> </a:t>
            </a:r>
            <a:r>
              <a:rPr lang="en-US" dirty="0" err="1" smtClean="0"/>
              <a:t>kazandırılmış</a:t>
            </a:r>
            <a:r>
              <a:rPr lang="en-US" dirty="0" smtClean="0"/>
              <a:t> </a:t>
            </a:r>
            <a:r>
              <a:rPr lang="en-US" dirty="0" err="1" smtClean="0"/>
              <a:t>RMSProp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momentum </a:t>
            </a:r>
            <a:r>
              <a:rPr lang="en-US" dirty="0" err="1" smtClean="0"/>
              <a:t>yöntemlerinin</a:t>
            </a:r>
            <a:r>
              <a:rPr lang="en-US" dirty="0" smtClean="0"/>
              <a:t> </a:t>
            </a:r>
            <a:r>
              <a:rPr lang="en-US" dirty="0" err="1" smtClean="0"/>
              <a:t>avantajlı</a:t>
            </a:r>
            <a:r>
              <a:rPr lang="en-US" dirty="0" smtClean="0"/>
              <a:t> </a:t>
            </a:r>
            <a:r>
              <a:rPr lang="en-US" dirty="0" err="1" smtClean="0"/>
              <a:t>yönlerinin</a:t>
            </a:r>
            <a:r>
              <a:rPr lang="en-US" dirty="0" smtClean="0"/>
              <a:t> </a:t>
            </a:r>
            <a:r>
              <a:rPr lang="en-US" dirty="0" err="1" smtClean="0"/>
              <a:t>birleştirilmesi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önerilen</a:t>
            </a:r>
            <a:r>
              <a:rPr lang="en-US" dirty="0" smtClean="0"/>
              <a:t> </a:t>
            </a:r>
            <a:r>
              <a:rPr lang="en-US" dirty="0" err="1" smtClean="0"/>
              <a:t>gradyan</a:t>
            </a:r>
            <a:r>
              <a:rPr lang="en-US" dirty="0" smtClean="0"/>
              <a:t> </a:t>
            </a:r>
            <a:r>
              <a:rPr lang="en-US" dirty="0" err="1" smtClean="0"/>
              <a:t>iniş</a:t>
            </a:r>
            <a:r>
              <a:rPr lang="en-US" dirty="0" smtClean="0"/>
              <a:t> </a:t>
            </a:r>
            <a:r>
              <a:rPr lang="en-US" dirty="0" err="1" smtClean="0"/>
              <a:t>algoritmasıdır</a:t>
            </a:r>
            <a:r>
              <a:rPr lang="en-US" dirty="0" smtClean="0"/>
              <a:t>. </a:t>
            </a:r>
            <a:r>
              <a:rPr lang="en-US" dirty="0" err="1" smtClean="0"/>
              <a:t>Birinci</a:t>
            </a:r>
            <a:r>
              <a:rPr lang="en-US" dirty="0" smtClean="0"/>
              <a:t> </a:t>
            </a:r>
            <a:r>
              <a:rPr lang="en-US" dirty="0" err="1" smtClean="0"/>
              <a:t>dereceden</a:t>
            </a:r>
            <a:r>
              <a:rPr lang="en-US" dirty="0" smtClean="0"/>
              <a:t> </a:t>
            </a:r>
            <a:r>
              <a:rPr lang="en-US" dirty="0" err="1" smtClean="0"/>
              <a:t>gradyanlar</a:t>
            </a:r>
            <a:r>
              <a:rPr lang="en-US" dirty="0" smtClean="0"/>
              <a:t> </a:t>
            </a:r>
            <a:r>
              <a:rPr lang="en-US" dirty="0" err="1" smtClean="0"/>
              <a:t>gerektiren</a:t>
            </a:r>
            <a:r>
              <a:rPr lang="en-US" dirty="0" smtClean="0"/>
              <a:t>, her </a:t>
            </a:r>
            <a:r>
              <a:rPr lang="en-US" dirty="0" err="1" smtClean="0"/>
              <a:t>parametre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uyarlanabilir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hızlarını</a:t>
            </a:r>
            <a:r>
              <a:rPr lang="en-US" dirty="0" smtClean="0"/>
              <a:t> </a:t>
            </a:r>
            <a:r>
              <a:rPr lang="en-US" dirty="0" err="1" smtClean="0"/>
              <a:t>hesaplayan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optimizasyon</a:t>
            </a:r>
            <a:r>
              <a:rPr lang="en-US" dirty="0" smtClean="0"/>
              <a:t> </a:t>
            </a:r>
            <a:r>
              <a:rPr lang="en-US" dirty="0" err="1" smtClean="0"/>
              <a:t>yöntemidir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3. </a:t>
            </a:r>
            <a:r>
              <a:rPr lang="en-US" dirty="0" err="1" smtClean="0"/>
              <a:t>RMSProp</a:t>
            </a:r>
            <a:r>
              <a:rPr lang="en-US" dirty="0" smtClean="0"/>
              <a:t> (</a:t>
            </a:r>
            <a:r>
              <a:rPr lang="en-US" dirty="0" err="1" smtClean="0"/>
              <a:t>Tieleman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Hinton 2012, İnt.Kyn.4), </a:t>
            </a:r>
            <a:r>
              <a:rPr lang="en-US" dirty="0" err="1" smtClean="0"/>
              <a:t>araştırmacı</a:t>
            </a:r>
            <a:r>
              <a:rPr lang="en-US" dirty="0" smtClean="0"/>
              <a:t> </a:t>
            </a:r>
            <a:r>
              <a:rPr lang="en-US" dirty="0" err="1" smtClean="0"/>
              <a:t>Tieleman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Hinton </a:t>
            </a:r>
            <a:r>
              <a:rPr lang="en-US" dirty="0" err="1" smtClean="0"/>
              <a:t>tarafından</a:t>
            </a:r>
            <a:r>
              <a:rPr lang="en-US" dirty="0" smtClean="0"/>
              <a:t> </a:t>
            </a:r>
            <a:r>
              <a:rPr lang="en-US" dirty="0" err="1" smtClean="0"/>
              <a:t>literatüre</a:t>
            </a:r>
            <a:r>
              <a:rPr lang="en-US" dirty="0" smtClean="0"/>
              <a:t> </a:t>
            </a:r>
            <a:r>
              <a:rPr lang="en-US" dirty="0" err="1" smtClean="0"/>
              <a:t>kazandırılmıştır</a:t>
            </a:r>
            <a:r>
              <a:rPr lang="en-US" dirty="0" smtClean="0"/>
              <a:t>.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aşamasında</a:t>
            </a:r>
            <a:r>
              <a:rPr lang="en-US" dirty="0" smtClean="0"/>
              <a:t> her </a:t>
            </a:r>
            <a:r>
              <a:rPr lang="en-US" dirty="0" err="1" smtClean="0"/>
              <a:t>parametre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yeni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hızının</a:t>
            </a:r>
            <a:r>
              <a:rPr lang="en-US" dirty="0" smtClean="0"/>
              <a:t> </a:t>
            </a:r>
            <a:r>
              <a:rPr lang="en-US" dirty="0" err="1" smtClean="0"/>
              <a:t>hesaplandığı</a:t>
            </a:r>
            <a:r>
              <a:rPr lang="en-US" dirty="0" smtClean="0"/>
              <a:t> </a:t>
            </a:r>
            <a:r>
              <a:rPr lang="en-US" dirty="0" err="1" smtClean="0"/>
              <a:t>yöntemdir</a:t>
            </a:r>
            <a:r>
              <a:rPr lang="en-US" dirty="0" smtClean="0"/>
              <a:t>. </a:t>
            </a:r>
            <a:r>
              <a:rPr lang="en-US" dirty="0" err="1" smtClean="0"/>
              <a:t>Mimarideki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ağırlığın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oranı</a:t>
            </a:r>
            <a:r>
              <a:rPr lang="en-US" dirty="0" smtClean="0"/>
              <a:t>, o </a:t>
            </a:r>
            <a:r>
              <a:rPr lang="en-US" dirty="0" err="1" smtClean="0"/>
              <a:t>ağırlık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son </a:t>
            </a:r>
            <a:r>
              <a:rPr lang="en-US" dirty="0" err="1" smtClean="0"/>
              <a:t>gradyanların</a:t>
            </a:r>
            <a:r>
              <a:rPr lang="en-US" dirty="0" smtClean="0"/>
              <a:t> </a:t>
            </a:r>
            <a:r>
              <a:rPr lang="en-US" dirty="0" err="1" smtClean="0"/>
              <a:t>büyüklüklerinin</a:t>
            </a:r>
            <a:r>
              <a:rPr lang="en-US" dirty="0" smtClean="0"/>
              <a:t> </a:t>
            </a:r>
            <a:r>
              <a:rPr lang="en-US" dirty="0" err="1" smtClean="0"/>
              <a:t>değişen</a:t>
            </a:r>
            <a:r>
              <a:rPr lang="en-US" dirty="0" smtClean="0"/>
              <a:t> </a:t>
            </a:r>
            <a:r>
              <a:rPr lang="en-US" dirty="0" err="1" smtClean="0"/>
              <a:t>ortalamasına</a:t>
            </a:r>
            <a:r>
              <a:rPr lang="en-US" dirty="0" smtClean="0"/>
              <a:t> </a:t>
            </a:r>
            <a:r>
              <a:rPr lang="en-US" dirty="0" err="1" smtClean="0"/>
              <a:t>bölünmesi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302" y="152400"/>
            <a:ext cx="8935698" cy="23530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3200400"/>
            <a:ext cx="8153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Çalışmada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kullanılan</a:t>
            </a:r>
            <a:r>
              <a:rPr lang="en-US" sz="2000" dirty="0" smtClean="0"/>
              <a:t> </a:t>
            </a:r>
            <a:r>
              <a:rPr lang="en-US" sz="2000" dirty="0" err="1" smtClean="0"/>
              <a:t>tüm</a:t>
            </a:r>
            <a:r>
              <a:rPr lang="en-US" sz="2000" dirty="0" smtClean="0"/>
              <a:t> </a:t>
            </a:r>
            <a:r>
              <a:rPr lang="en-US" sz="2000" dirty="0" err="1" smtClean="0"/>
              <a:t>mimarilerin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eğitiminde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</a:t>
            </a:r>
            <a:r>
              <a:rPr lang="en-US" sz="2000" dirty="0" smtClean="0"/>
              <a:t> </a:t>
            </a:r>
            <a:r>
              <a:rPr lang="en-US" sz="2000" dirty="0" err="1" smtClean="0"/>
              <a:t>parametresi</a:t>
            </a:r>
            <a:r>
              <a:rPr lang="en-US" sz="2000" dirty="0" smtClean="0"/>
              <a:t> </a:t>
            </a:r>
            <a:r>
              <a:rPr lang="en-US" sz="2000" dirty="0" err="1" smtClean="0"/>
              <a:t>olarak</a:t>
            </a:r>
            <a:r>
              <a:rPr lang="en-US" sz="2000" dirty="0" smtClean="0"/>
              <a:t> 4 batch size (</a:t>
            </a:r>
            <a:r>
              <a:rPr lang="en-US" sz="2000" dirty="0" err="1" smtClean="0"/>
              <a:t>yığın</a:t>
            </a:r>
            <a:r>
              <a:rPr lang="en-US" sz="2000" dirty="0" smtClean="0"/>
              <a:t> </a:t>
            </a:r>
            <a:r>
              <a:rPr lang="en-US" sz="2000" dirty="0" err="1" smtClean="0"/>
              <a:t>sayısı</a:t>
            </a:r>
            <a:r>
              <a:rPr lang="en-US" sz="2000" dirty="0" smtClean="0"/>
              <a:t>), 30 </a:t>
            </a:r>
            <a:r>
              <a:rPr lang="en-US" sz="2000" dirty="0" err="1" smtClean="0"/>
              <a:t>epok</a:t>
            </a:r>
            <a:r>
              <a:rPr lang="en-US" sz="2000" dirty="0" smtClean="0"/>
              <a:t>, 0.0001 </a:t>
            </a:r>
            <a:r>
              <a:rPr lang="en-US" sz="2000" dirty="0" err="1" smtClean="0"/>
              <a:t>öğrenme</a:t>
            </a:r>
            <a:r>
              <a:rPr lang="en-US" sz="2000" dirty="0" smtClean="0"/>
              <a:t> </a:t>
            </a:r>
            <a:r>
              <a:rPr lang="en-US" sz="2000" dirty="0" err="1" smtClean="0"/>
              <a:t>oranı</a:t>
            </a:r>
            <a:r>
              <a:rPr lang="en-US" sz="2000" dirty="0" smtClean="0"/>
              <a:t> (learning rate) </a:t>
            </a:r>
            <a:r>
              <a:rPr lang="en-US" sz="2000" dirty="0" err="1" smtClean="0"/>
              <a:t>kullanılmıştır</a:t>
            </a:r>
            <a:r>
              <a:rPr lang="en-US" sz="2000" dirty="0" smtClean="0"/>
              <a:t>. En </a:t>
            </a:r>
            <a:r>
              <a:rPr lang="en-US" sz="2000" dirty="0" err="1" smtClean="0"/>
              <a:t>başarılı</a:t>
            </a:r>
            <a:r>
              <a:rPr lang="en-US" sz="2000" dirty="0" smtClean="0"/>
              <a:t> </a:t>
            </a:r>
            <a:r>
              <a:rPr lang="en-US" sz="2000" dirty="0" err="1" smtClean="0"/>
              <a:t>sonucu</a:t>
            </a:r>
            <a:r>
              <a:rPr lang="en-US" sz="2000" dirty="0" smtClean="0"/>
              <a:t> “ADAM” </a:t>
            </a:r>
            <a:r>
              <a:rPr lang="en-US" sz="2000" dirty="0" err="1" smtClean="0"/>
              <a:t>eğitim</a:t>
            </a:r>
            <a:r>
              <a:rPr lang="en-US" sz="2000" dirty="0" smtClean="0"/>
              <a:t> </a:t>
            </a:r>
            <a:r>
              <a:rPr lang="en-US" sz="2000" dirty="0" err="1" smtClean="0"/>
              <a:t>optimizasyon</a:t>
            </a:r>
            <a:r>
              <a:rPr lang="en-US" sz="2000" dirty="0" smtClean="0"/>
              <a:t> </a:t>
            </a:r>
            <a:r>
              <a:rPr lang="en-US" sz="2000" dirty="0" err="1" smtClean="0"/>
              <a:t>fonksiyonu</a:t>
            </a:r>
            <a:r>
              <a:rPr lang="en-US" sz="2000" dirty="0" smtClean="0"/>
              <a:t> </a:t>
            </a:r>
            <a:r>
              <a:rPr lang="en-US" sz="2000" dirty="0" err="1" smtClean="0"/>
              <a:t>verdiği</a:t>
            </a:r>
            <a:r>
              <a:rPr lang="en-US" sz="2000" dirty="0" smtClean="0"/>
              <a:t> </a:t>
            </a:r>
            <a:r>
              <a:rPr lang="en-US" sz="2000" dirty="0" err="1" smtClean="0"/>
              <a:t>için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</a:t>
            </a:r>
            <a:r>
              <a:rPr lang="en-US" sz="2000" dirty="0" smtClean="0"/>
              <a:t> </a:t>
            </a:r>
            <a:r>
              <a:rPr lang="en-US" sz="2000" dirty="0" err="1" smtClean="0"/>
              <a:t>optimizasyon</a:t>
            </a:r>
            <a:r>
              <a:rPr lang="en-US" sz="2000" dirty="0" smtClean="0"/>
              <a:t> </a:t>
            </a:r>
            <a:r>
              <a:rPr lang="en-US" sz="2000" dirty="0" err="1" smtClean="0"/>
              <a:t>fonksiyonlarının</a:t>
            </a:r>
            <a:r>
              <a:rPr lang="en-US" sz="2000" dirty="0" smtClean="0"/>
              <a:t> </a:t>
            </a:r>
            <a:r>
              <a:rPr lang="en-US" sz="2000" dirty="0" err="1" smtClean="0"/>
              <a:t>karşılaştırmasının</a:t>
            </a:r>
            <a:r>
              <a:rPr lang="en-US" sz="2000" dirty="0" smtClean="0"/>
              <a:t> </a:t>
            </a:r>
            <a:r>
              <a:rPr lang="en-US" sz="2000" dirty="0" err="1" smtClean="0"/>
              <a:t>yapıldığı</a:t>
            </a:r>
            <a:r>
              <a:rPr lang="en-US" sz="2000" dirty="0" smtClean="0"/>
              <a:t> </a:t>
            </a:r>
            <a:r>
              <a:rPr lang="en-US" sz="2000" dirty="0" err="1" smtClean="0"/>
              <a:t>çalışmalar</a:t>
            </a:r>
            <a:r>
              <a:rPr lang="en-US" sz="2000" dirty="0" smtClean="0"/>
              <a:t> </a:t>
            </a:r>
            <a:r>
              <a:rPr lang="en-US" sz="2000" dirty="0" err="1" smtClean="0"/>
              <a:t>dışındaki</a:t>
            </a:r>
            <a:r>
              <a:rPr lang="en-US" sz="2000" dirty="0" smtClean="0"/>
              <a:t> </a:t>
            </a:r>
            <a:r>
              <a:rPr lang="en-US" sz="2000" dirty="0" err="1" smtClean="0"/>
              <a:t>eğitimlerde</a:t>
            </a:r>
            <a:r>
              <a:rPr lang="en-US" sz="2000" dirty="0" smtClean="0"/>
              <a:t> “ADAM” </a:t>
            </a:r>
            <a:r>
              <a:rPr lang="en-US" sz="2000" dirty="0" err="1" smtClean="0"/>
              <a:t>optimizasyon</a:t>
            </a:r>
            <a:r>
              <a:rPr lang="en-US" sz="2000" dirty="0" smtClean="0"/>
              <a:t> </a:t>
            </a:r>
            <a:r>
              <a:rPr lang="en-US" sz="2000" dirty="0" err="1" smtClean="0"/>
              <a:t>fonksiyonu</a:t>
            </a:r>
            <a:r>
              <a:rPr lang="en-US" sz="2000" dirty="0" smtClean="0"/>
              <a:t> </a:t>
            </a:r>
            <a:r>
              <a:rPr lang="en-US" sz="2000" dirty="0" err="1" smtClean="0"/>
              <a:t>tercih</a:t>
            </a:r>
            <a:r>
              <a:rPr lang="en-US" sz="2000" dirty="0" smtClean="0"/>
              <a:t> </a:t>
            </a:r>
            <a:r>
              <a:rPr lang="en-US" sz="2000" dirty="0" err="1" smtClean="0"/>
              <a:t>edilmiştir</a:t>
            </a:r>
            <a:r>
              <a:rPr lang="en-US" sz="2000" dirty="0" smtClean="0"/>
              <a:t>. </a:t>
            </a:r>
            <a:endParaRPr lang="en-US"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90600" y="0"/>
            <a:ext cx="64177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 smtClean="0"/>
              <a:t>Kayıp</a:t>
            </a:r>
            <a:r>
              <a:rPr lang="en-US" sz="3600" dirty="0" smtClean="0"/>
              <a:t> </a:t>
            </a:r>
            <a:r>
              <a:rPr lang="en-US" sz="3600" dirty="0" err="1" smtClean="0"/>
              <a:t>Fonksiyonların</a:t>
            </a:r>
            <a:r>
              <a:rPr lang="en-US" sz="3600" dirty="0" smtClean="0"/>
              <a:t> </a:t>
            </a:r>
            <a:r>
              <a:rPr lang="en-US" sz="3600" dirty="0" err="1" smtClean="0"/>
              <a:t>Belirlenmesi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066800" y="762000"/>
            <a:ext cx="8077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/>
              <a:t>Segmentasyon</a:t>
            </a:r>
            <a:r>
              <a:rPr lang="en-US" sz="2000" dirty="0" smtClean="0"/>
              <a:t> </a:t>
            </a:r>
            <a:r>
              <a:rPr lang="en-US" sz="2000" dirty="0" err="1" smtClean="0"/>
              <a:t>çalışmalarında</a:t>
            </a:r>
            <a:r>
              <a:rPr lang="en-US" sz="2000" dirty="0" smtClean="0"/>
              <a:t> </a:t>
            </a:r>
            <a:r>
              <a:rPr lang="en-US" sz="2000" dirty="0" err="1" smtClean="0"/>
              <a:t>kullanılan</a:t>
            </a:r>
            <a:r>
              <a:rPr lang="en-US" sz="2000" dirty="0" smtClean="0"/>
              <a:t> </a:t>
            </a:r>
            <a:r>
              <a:rPr lang="en-US" sz="2000" dirty="0" err="1" smtClean="0"/>
              <a:t>farklı</a:t>
            </a:r>
            <a:r>
              <a:rPr lang="en-US" sz="2000" dirty="0" smtClean="0"/>
              <a:t> </a:t>
            </a:r>
            <a:r>
              <a:rPr lang="en-US" sz="2000" dirty="0" err="1" smtClean="0"/>
              <a:t>kayıp</a:t>
            </a:r>
            <a:r>
              <a:rPr lang="en-US" sz="2000" dirty="0" smtClean="0"/>
              <a:t> </a:t>
            </a:r>
            <a:r>
              <a:rPr lang="en-US" sz="2000" dirty="0" err="1" smtClean="0"/>
              <a:t>fonksiyonlar</a:t>
            </a:r>
            <a:r>
              <a:rPr lang="en-US" sz="2000" dirty="0" smtClean="0"/>
              <a:t> </a:t>
            </a:r>
            <a:r>
              <a:rPr lang="en-US" sz="2000" dirty="0" err="1" smtClean="0"/>
              <a:t>mevcuttur</a:t>
            </a:r>
            <a:r>
              <a:rPr lang="en-US" sz="2000" dirty="0" smtClean="0"/>
              <a:t> (</a:t>
            </a:r>
            <a:r>
              <a:rPr lang="en-US" sz="2000" dirty="0" err="1" smtClean="0"/>
              <a:t>Jadon</a:t>
            </a:r>
            <a:r>
              <a:rPr lang="en-US" sz="2000" dirty="0" smtClean="0"/>
              <a:t> 2020). Bu </a:t>
            </a:r>
            <a:r>
              <a:rPr lang="en-US" sz="2000" dirty="0" err="1" smtClean="0"/>
              <a:t>çalışmada</a:t>
            </a:r>
            <a:r>
              <a:rPr lang="en-US" sz="2000" dirty="0" smtClean="0"/>
              <a:t> 3 </a:t>
            </a:r>
            <a:r>
              <a:rPr lang="en-US" sz="2000" dirty="0" err="1" smtClean="0"/>
              <a:t>farklı</a:t>
            </a:r>
            <a:r>
              <a:rPr lang="en-US" sz="2000" dirty="0" smtClean="0"/>
              <a:t> </a:t>
            </a:r>
            <a:r>
              <a:rPr lang="en-US" sz="2000" dirty="0" err="1" smtClean="0"/>
              <a:t>kayıp</a:t>
            </a:r>
            <a:r>
              <a:rPr lang="en-US" sz="2000" dirty="0" smtClean="0"/>
              <a:t> </a:t>
            </a:r>
            <a:r>
              <a:rPr lang="en-US" sz="2000" dirty="0" err="1" smtClean="0"/>
              <a:t>fonksiyonu</a:t>
            </a:r>
            <a:r>
              <a:rPr lang="en-US" sz="2000" dirty="0" smtClean="0"/>
              <a:t> </a:t>
            </a:r>
            <a:r>
              <a:rPr lang="en-US" sz="2000" dirty="0" err="1" smtClean="0"/>
              <a:t>denenerek</a:t>
            </a:r>
            <a:r>
              <a:rPr lang="en-US" sz="2000" dirty="0" smtClean="0"/>
              <a:t> </a:t>
            </a:r>
            <a:r>
              <a:rPr lang="en-US" sz="2000" dirty="0" err="1" smtClean="0"/>
              <a:t>segmentasyon</a:t>
            </a:r>
            <a:r>
              <a:rPr lang="en-US" sz="2000" dirty="0" smtClean="0"/>
              <a:t> </a:t>
            </a:r>
            <a:r>
              <a:rPr lang="en-US" sz="2000" dirty="0" err="1" smtClean="0"/>
              <a:t>işlemindeki</a:t>
            </a:r>
            <a:r>
              <a:rPr lang="en-US" sz="2000" dirty="0" smtClean="0"/>
              <a:t> </a:t>
            </a:r>
            <a:r>
              <a:rPr lang="en-US" sz="2000" dirty="0" err="1" smtClean="0"/>
              <a:t>performansları</a:t>
            </a:r>
            <a:r>
              <a:rPr lang="en-US" sz="2000" dirty="0" smtClean="0"/>
              <a:t> </a:t>
            </a:r>
            <a:r>
              <a:rPr lang="en-US" sz="2000" dirty="0" err="1" smtClean="0"/>
              <a:t>karşılaştırılmıştır</a:t>
            </a:r>
            <a:r>
              <a:rPr lang="en-US" sz="2000" dirty="0" smtClean="0"/>
              <a:t>. Bu 3 </a:t>
            </a:r>
            <a:r>
              <a:rPr lang="en-US" sz="2000" dirty="0" err="1" smtClean="0"/>
              <a:t>farklı</a:t>
            </a:r>
            <a:r>
              <a:rPr lang="en-US" sz="2000" dirty="0" smtClean="0"/>
              <a:t> </a:t>
            </a:r>
            <a:r>
              <a:rPr lang="en-US" sz="2000" dirty="0" err="1" smtClean="0"/>
              <a:t>kayıp</a:t>
            </a:r>
            <a:r>
              <a:rPr lang="en-US" sz="2000" dirty="0" smtClean="0"/>
              <a:t> </a:t>
            </a:r>
            <a:r>
              <a:rPr lang="en-US" sz="2000" dirty="0" err="1" smtClean="0"/>
              <a:t>fonksiyonu</a:t>
            </a:r>
            <a:r>
              <a:rPr lang="en-US" sz="2000" dirty="0" smtClean="0"/>
              <a:t> </a:t>
            </a:r>
            <a:r>
              <a:rPr lang="en-US" sz="2000" dirty="0" err="1" smtClean="0"/>
              <a:t>şunlardır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1- </a:t>
            </a:r>
            <a:r>
              <a:rPr lang="en-US" sz="2000" dirty="0" err="1" smtClean="0"/>
              <a:t>Çapraz</a:t>
            </a:r>
            <a:r>
              <a:rPr lang="en-US" sz="2000" dirty="0" smtClean="0"/>
              <a:t> </a:t>
            </a:r>
            <a:r>
              <a:rPr lang="en-US" sz="2000" dirty="0" err="1" smtClean="0"/>
              <a:t>Entropi</a:t>
            </a:r>
            <a:r>
              <a:rPr lang="en-US" sz="2000" dirty="0" smtClean="0"/>
              <a:t> (Cross Entropy)</a:t>
            </a:r>
          </a:p>
          <a:p>
            <a:r>
              <a:rPr lang="en-US" sz="2000" dirty="0" smtClean="0"/>
              <a:t>2- </a:t>
            </a:r>
            <a:r>
              <a:rPr lang="en-US" sz="2000" dirty="0" err="1" smtClean="0"/>
              <a:t>Ağırlıklı</a:t>
            </a:r>
            <a:r>
              <a:rPr lang="en-US" sz="2000" dirty="0" smtClean="0"/>
              <a:t> </a:t>
            </a:r>
            <a:r>
              <a:rPr lang="en-US" sz="2000" dirty="0" err="1" smtClean="0"/>
              <a:t>Çapraz</a:t>
            </a:r>
            <a:r>
              <a:rPr lang="en-US" sz="2000" dirty="0" smtClean="0"/>
              <a:t> </a:t>
            </a:r>
            <a:r>
              <a:rPr lang="en-US" sz="2000" dirty="0" err="1" smtClean="0"/>
              <a:t>Entropi</a:t>
            </a:r>
            <a:r>
              <a:rPr lang="en-US" sz="2000" dirty="0" smtClean="0"/>
              <a:t> (Weighted Cross Entropy)</a:t>
            </a:r>
          </a:p>
          <a:p>
            <a:r>
              <a:rPr lang="en-US" sz="2000" dirty="0" smtClean="0"/>
              <a:t>3- </a:t>
            </a:r>
            <a:r>
              <a:rPr lang="en-US" sz="2000" dirty="0" err="1" smtClean="0"/>
              <a:t>Tversky</a:t>
            </a:r>
            <a:r>
              <a:rPr lang="en-US" sz="2000" dirty="0" smtClean="0"/>
              <a:t> (</a:t>
            </a:r>
            <a:r>
              <a:rPr lang="en-US" sz="2000" dirty="0" err="1" smtClean="0"/>
              <a:t>Salehi</a:t>
            </a:r>
            <a:r>
              <a:rPr lang="en-US" sz="2000" dirty="0" smtClean="0"/>
              <a:t> </a:t>
            </a:r>
            <a:r>
              <a:rPr lang="en-US" sz="2000" dirty="0" err="1" smtClean="0"/>
              <a:t>vd</a:t>
            </a:r>
            <a:r>
              <a:rPr lang="en-US" sz="2000" dirty="0" smtClean="0"/>
              <a:t>. 2017); Dice </a:t>
            </a:r>
            <a:r>
              <a:rPr lang="en-US" sz="2000" dirty="0" err="1" smtClean="0"/>
              <a:t>katsayısı</a:t>
            </a:r>
            <a:r>
              <a:rPr lang="en-US" sz="2000" dirty="0" smtClean="0"/>
              <a:t> </a:t>
            </a:r>
            <a:r>
              <a:rPr lang="en-US" sz="2000" dirty="0" err="1" smtClean="0"/>
              <a:t>tabanlı</a:t>
            </a:r>
            <a:r>
              <a:rPr lang="en-US" sz="2000" dirty="0" smtClean="0"/>
              <a:t>,</a:t>
            </a:r>
            <a:endParaRPr lang="en-US" sz="2000" dirty="0"/>
          </a:p>
        </p:txBody>
      </p:sp>
      <p:pic>
        <p:nvPicPr>
          <p:cNvPr id="8" name="Picture 7" descr="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6619" y="3124200"/>
            <a:ext cx="8097381" cy="281979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0601" y="0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 smtClean="0"/>
              <a:t>Çalışmada</a:t>
            </a:r>
            <a:r>
              <a:rPr lang="en-US" sz="3600" dirty="0" smtClean="0"/>
              <a:t> </a:t>
            </a:r>
            <a:r>
              <a:rPr lang="en-US" sz="3600" dirty="0" err="1" smtClean="0"/>
              <a:t>Kullanılan</a:t>
            </a:r>
            <a:r>
              <a:rPr lang="en-US" sz="3600" dirty="0" smtClean="0"/>
              <a:t> </a:t>
            </a:r>
            <a:r>
              <a:rPr lang="en-US" sz="3600" dirty="0" err="1" smtClean="0"/>
              <a:t>Derin</a:t>
            </a:r>
            <a:r>
              <a:rPr lang="en-US" sz="3600" dirty="0" smtClean="0"/>
              <a:t> </a:t>
            </a:r>
            <a:r>
              <a:rPr lang="en-US" sz="3600" dirty="0" err="1" smtClean="0"/>
              <a:t>Öğrenme</a:t>
            </a:r>
            <a:r>
              <a:rPr lang="en-US" sz="3600" dirty="0" smtClean="0"/>
              <a:t> </a:t>
            </a:r>
            <a:r>
              <a:rPr lang="en-US" sz="3600" dirty="0" err="1" smtClean="0"/>
              <a:t>Mimarileri</a:t>
            </a:r>
            <a:r>
              <a:rPr lang="en-US" sz="3600" dirty="0" smtClean="0"/>
              <a:t> </a:t>
            </a:r>
            <a:r>
              <a:rPr lang="en-US" sz="3600" dirty="0" err="1" smtClean="0"/>
              <a:t>ve</a:t>
            </a:r>
            <a:r>
              <a:rPr lang="en-US" sz="3600" dirty="0" smtClean="0"/>
              <a:t> </a:t>
            </a:r>
            <a:r>
              <a:rPr lang="en-US" sz="3600" dirty="0" err="1" smtClean="0"/>
              <a:t>Hibrit</a:t>
            </a:r>
            <a:r>
              <a:rPr lang="en-US" sz="3600" dirty="0" smtClean="0"/>
              <a:t> </a:t>
            </a:r>
            <a:r>
              <a:rPr lang="en-US" sz="3600" dirty="0" err="1" smtClean="0"/>
              <a:t>Mimari</a:t>
            </a:r>
            <a:r>
              <a:rPr lang="en-US" sz="3600" dirty="0" smtClean="0"/>
              <a:t> </a:t>
            </a:r>
            <a:r>
              <a:rPr lang="en-US" sz="3600" dirty="0" err="1" smtClean="0"/>
              <a:t>Tasarımı</a:t>
            </a:r>
            <a:endParaRPr lang="en-US" sz="3600" dirty="0"/>
          </a:p>
        </p:txBody>
      </p:sp>
      <p:pic>
        <p:nvPicPr>
          <p:cNvPr id="3" name="Picture 2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219200"/>
            <a:ext cx="7468643" cy="466790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2400"/>
            <a:ext cx="7335274" cy="20767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2286000"/>
            <a:ext cx="8153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En </a:t>
            </a:r>
            <a:r>
              <a:rPr lang="en-US" sz="2400" dirty="0" err="1" smtClean="0"/>
              <a:t>düşük</a:t>
            </a:r>
            <a:r>
              <a:rPr lang="en-US" sz="2400" dirty="0" smtClean="0"/>
              <a:t> </a:t>
            </a:r>
            <a:r>
              <a:rPr lang="en-US" sz="2400" dirty="0" err="1" smtClean="0"/>
              <a:t>performans</a:t>
            </a:r>
            <a:r>
              <a:rPr lang="en-US" sz="2400" dirty="0" smtClean="0"/>
              <a:t> </a:t>
            </a:r>
            <a:r>
              <a:rPr lang="en-US" sz="2400" dirty="0" err="1" smtClean="0"/>
              <a:t>gösteren</a:t>
            </a:r>
            <a:r>
              <a:rPr lang="en-US" sz="2400" dirty="0" smtClean="0"/>
              <a:t> U-Net </a:t>
            </a:r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mimarisi</a:t>
            </a:r>
            <a:r>
              <a:rPr lang="en-US" sz="2400" dirty="0" smtClean="0"/>
              <a:t> </a:t>
            </a:r>
            <a:r>
              <a:rPr lang="en-US" sz="2400" dirty="0" err="1" smtClean="0"/>
              <a:t>aynı</a:t>
            </a:r>
            <a:r>
              <a:rPr lang="en-US" sz="2400" dirty="0" smtClean="0"/>
              <a:t> </a:t>
            </a:r>
            <a:r>
              <a:rPr lang="en-US" sz="2400" dirty="0" err="1" smtClean="0"/>
              <a:t>zamanda</a:t>
            </a:r>
            <a:r>
              <a:rPr lang="en-US" sz="2400" dirty="0" smtClean="0"/>
              <a:t> </a:t>
            </a:r>
            <a:r>
              <a:rPr lang="en-US" sz="2400" dirty="0" err="1" smtClean="0"/>
              <a:t>eğitim</a:t>
            </a:r>
            <a:r>
              <a:rPr lang="en-US" sz="2400" dirty="0" smtClean="0"/>
              <a:t> </a:t>
            </a:r>
            <a:r>
              <a:rPr lang="en-US" sz="2400" dirty="0" err="1" smtClean="0"/>
              <a:t>aşaması</a:t>
            </a:r>
            <a:r>
              <a:rPr lang="en-US" sz="2400" dirty="0" smtClean="0"/>
              <a:t> en </a:t>
            </a:r>
            <a:r>
              <a:rPr lang="en-US" sz="2400" dirty="0" err="1" smtClean="0"/>
              <a:t>uzun</a:t>
            </a:r>
            <a:r>
              <a:rPr lang="en-US" sz="2400" dirty="0" smtClean="0"/>
              <a:t> </a:t>
            </a:r>
            <a:r>
              <a:rPr lang="en-US" sz="2400" dirty="0" err="1" smtClean="0"/>
              <a:t>süren</a:t>
            </a:r>
            <a:r>
              <a:rPr lang="en-US" sz="2400" dirty="0" smtClean="0"/>
              <a:t> </a:t>
            </a:r>
            <a:r>
              <a:rPr lang="en-US" sz="2400" dirty="0" err="1" smtClean="0"/>
              <a:t>mimari</a:t>
            </a:r>
            <a:r>
              <a:rPr lang="en-US" sz="2400" dirty="0" smtClean="0"/>
              <a:t> </a:t>
            </a:r>
            <a:r>
              <a:rPr lang="en-US" sz="2400" dirty="0" err="1" smtClean="0"/>
              <a:t>olmuştur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 smtClean="0"/>
              <a:t>3. </a:t>
            </a:r>
            <a:r>
              <a:rPr lang="en-US" sz="2400" dirty="0" err="1" smtClean="0"/>
              <a:t>Sütunda</a:t>
            </a:r>
            <a:r>
              <a:rPr lang="en-US" sz="2400" dirty="0" smtClean="0"/>
              <a:t> </a:t>
            </a:r>
            <a:r>
              <a:rPr lang="en-US" sz="2400" dirty="0" err="1" smtClean="0"/>
              <a:t>verilen</a:t>
            </a:r>
            <a:r>
              <a:rPr lang="en-US" sz="2400" dirty="0" smtClean="0"/>
              <a:t> </a:t>
            </a:r>
            <a:r>
              <a:rPr lang="en-US" sz="2400" dirty="0" err="1" smtClean="0"/>
              <a:t>gerçek</a:t>
            </a:r>
            <a:r>
              <a:rPr lang="en-US" sz="2400" dirty="0" smtClean="0"/>
              <a:t> </a:t>
            </a:r>
            <a:r>
              <a:rPr lang="en-US" sz="2400" dirty="0" err="1" smtClean="0"/>
              <a:t>referans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görüntüleri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4. </a:t>
            </a:r>
            <a:r>
              <a:rPr lang="en-US" sz="2400" dirty="0" err="1" smtClean="0"/>
              <a:t>sütunda</a:t>
            </a:r>
            <a:r>
              <a:rPr lang="en-US" sz="2400" dirty="0" smtClean="0"/>
              <a:t> </a:t>
            </a:r>
            <a:r>
              <a:rPr lang="en-US" sz="2400" dirty="0" err="1" smtClean="0"/>
              <a:t>verilen</a:t>
            </a:r>
            <a:r>
              <a:rPr lang="en-US" sz="2400" dirty="0" smtClean="0"/>
              <a:t> </a:t>
            </a:r>
            <a:r>
              <a:rPr lang="en-US" sz="2400" dirty="0" err="1" smtClean="0"/>
              <a:t>mimariden</a:t>
            </a:r>
            <a:r>
              <a:rPr lang="en-US" sz="2400" dirty="0" smtClean="0"/>
              <a:t> </a:t>
            </a:r>
            <a:r>
              <a:rPr lang="en-US" sz="2400" dirty="0" err="1" smtClean="0"/>
              <a:t>elde</a:t>
            </a:r>
            <a:r>
              <a:rPr lang="en-US" sz="2400" dirty="0" smtClean="0"/>
              <a:t> </a:t>
            </a:r>
            <a:r>
              <a:rPr lang="en-US" sz="2400" dirty="0" err="1" smtClean="0"/>
              <a:t>edilen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görüntülere</a:t>
            </a:r>
            <a:r>
              <a:rPr lang="en-US" sz="2400" dirty="0" smtClean="0"/>
              <a:t> </a:t>
            </a:r>
            <a:r>
              <a:rPr lang="en-US" sz="2400" dirty="0" err="1" smtClean="0"/>
              <a:t>bakıldığında</a:t>
            </a:r>
            <a:r>
              <a:rPr lang="en-US" sz="2400" dirty="0" smtClean="0"/>
              <a:t> </a:t>
            </a:r>
            <a:r>
              <a:rPr lang="en-US" sz="2400" dirty="0" err="1" smtClean="0"/>
              <a:t>mimarinin</a:t>
            </a:r>
            <a:r>
              <a:rPr lang="en-US" sz="2400" dirty="0" smtClean="0"/>
              <a:t> </a:t>
            </a:r>
            <a:r>
              <a:rPr lang="en-US" sz="2400" dirty="0" err="1" smtClean="0"/>
              <a:t>performansının</a:t>
            </a:r>
            <a:r>
              <a:rPr lang="en-US" sz="2400" dirty="0" smtClean="0"/>
              <a:t> optimum </a:t>
            </a:r>
            <a:r>
              <a:rPr lang="en-US" sz="2400" dirty="0" err="1" smtClean="0"/>
              <a:t>değerlere</a:t>
            </a:r>
            <a:r>
              <a:rPr lang="en-US" sz="2400" dirty="0" smtClean="0"/>
              <a:t> </a:t>
            </a:r>
            <a:r>
              <a:rPr lang="en-US" sz="2400" dirty="0" err="1" smtClean="0"/>
              <a:t>oldukça</a:t>
            </a:r>
            <a:r>
              <a:rPr lang="en-US" sz="2400" dirty="0" smtClean="0"/>
              <a:t> </a:t>
            </a:r>
            <a:r>
              <a:rPr lang="en-US" sz="2400" dirty="0" err="1" smtClean="0"/>
              <a:t>yakın</a:t>
            </a:r>
            <a:r>
              <a:rPr lang="en-US" sz="2400" dirty="0" smtClean="0"/>
              <a:t> </a:t>
            </a:r>
            <a:r>
              <a:rPr lang="en-US" sz="2400" dirty="0" err="1" smtClean="0"/>
              <a:t>olduğu</a:t>
            </a:r>
            <a:r>
              <a:rPr lang="en-US" sz="2400" dirty="0" smtClean="0"/>
              <a:t> </a:t>
            </a:r>
            <a:r>
              <a:rPr lang="en-US" sz="2400" dirty="0" err="1" smtClean="0"/>
              <a:t>görülmektedir</a:t>
            </a:r>
            <a:r>
              <a:rPr lang="en-US" sz="2400" dirty="0" smtClean="0"/>
              <a:t>. </a:t>
            </a:r>
            <a:r>
              <a:rPr lang="en-US" sz="2400" dirty="0" err="1" smtClean="0"/>
              <a:t>Özellikle</a:t>
            </a:r>
            <a:r>
              <a:rPr lang="en-US" sz="2400" dirty="0" smtClean="0"/>
              <a:t> </a:t>
            </a:r>
            <a:r>
              <a:rPr lang="en-US" sz="2400" dirty="0" err="1" smtClean="0"/>
              <a:t>melanom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görüntüsünün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sonuçlarına</a:t>
            </a:r>
            <a:r>
              <a:rPr lang="en-US" sz="2400" dirty="0" smtClean="0"/>
              <a:t> </a:t>
            </a:r>
            <a:r>
              <a:rPr lang="en-US" sz="2400" dirty="0" err="1" smtClean="0"/>
              <a:t>bakıldığında</a:t>
            </a:r>
            <a:r>
              <a:rPr lang="en-US" sz="2400" dirty="0" smtClean="0"/>
              <a:t>, </a:t>
            </a:r>
            <a:r>
              <a:rPr lang="en-US" sz="2400" dirty="0" err="1" smtClean="0"/>
              <a:t>referans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görüntünün</a:t>
            </a:r>
            <a:r>
              <a:rPr lang="en-US" sz="2400" dirty="0" smtClean="0"/>
              <a:t> </a:t>
            </a:r>
            <a:r>
              <a:rPr lang="en-US" sz="2400" dirty="0" err="1" smtClean="0"/>
              <a:t>daha</a:t>
            </a:r>
            <a:r>
              <a:rPr lang="en-US" sz="2400" dirty="0" smtClean="0"/>
              <a:t> </a:t>
            </a:r>
            <a:r>
              <a:rPr lang="en-US" sz="2400" dirty="0" err="1" smtClean="0"/>
              <a:t>geniş</a:t>
            </a:r>
            <a:r>
              <a:rPr lang="en-US" sz="2400" dirty="0" smtClean="0"/>
              <a:t> </a:t>
            </a:r>
            <a:r>
              <a:rPr lang="en-US" sz="2400" dirty="0" err="1" smtClean="0"/>
              <a:t>kapsamlı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görüntüsü</a:t>
            </a:r>
            <a:r>
              <a:rPr lang="en-US" sz="2400" dirty="0" smtClean="0"/>
              <a:t> </a:t>
            </a:r>
            <a:r>
              <a:rPr lang="en-US" sz="2400" dirty="0" err="1" smtClean="0"/>
              <a:t>varken</a:t>
            </a:r>
            <a:r>
              <a:rPr lang="en-US" sz="2400" dirty="0" smtClean="0"/>
              <a:t> </a:t>
            </a:r>
            <a:r>
              <a:rPr lang="en-US" sz="2400" dirty="0" err="1" smtClean="0"/>
              <a:t>önerilen</a:t>
            </a:r>
            <a:r>
              <a:rPr lang="en-US" sz="2400" dirty="0" smtClean="0"/>
              <a:t> </a:t>
            </a:r>
            <a:r>
              <a:rPr lang="en-US" sz="2400" dirty="0" err="1" smtClean="0"/>
              <a:t>mimariden</a:t>
            </a:r>
            <a:r>
              <a:rPr lang="en-US" sz="2400" dirty="0" smtClean="0"/>
              <a:t> </a:t>
            </a:r>
            <a:r>
              <a:rPr lang="en-US" sz="2400" dirty="0" err="1" smtClean="0"/>
              <a:t>elde</a:t>
            </a:r>
            <a:r>
              <a:rPr lang="en-US" sz="2400" dirty="0" smtClean="0"/>
              <a:t> </a:t>
            </a:r>
            <a:r>
              <a:rPr lang="en-US" sz="2400" dirty="0" err="1" smtClean="0"/>
              <a:t>edilen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görüntüsünün</a:t>
            </a:r>
            <a:r>
              <a:rPr lang="en-US" sz="2400" dirty="0" smtClean="0"/>
              <a:t> </a:t>
            </a:r>
            <a:r>
              <a:rPr lang="en-US" sz="2400" dirty="0" err="1" smtClean="0"/>
              <a:t>lezyon</a:t>
            </a:r>
            <a:r>
              <a:rPr lang="en-US" sz="2400" dirty="0" smtClean="0"/>
              <a:t> </a:t>
            </a:r>
            <a:r>
              <a:rPr lang="en-US" sz="2400" dirty="0" err="1" smtClean="0"/>
              <a:t>kenarlarına</a:t>
            </a:r>
            <a:r>
              <a:rPr lang="en-US" sz="2400" dirty="0" smtClean="0"/>
              <a:t> </a:t>
            </a:r>
            <a:r>
              <a:rPr lang="en-US" sz="2400" dirty="0" err="1" smtClean="0"/>
              <a:t>daha</a:t>
            </a:r>
            <a:r>
              <a:rPr lang="en-US" sz="2400" dirty="0" smtClean="0"/>
              <a:t> </a:t>
            </a:r>
            <a:r>
              <a:rPr lang="en-US" sz="2400" dirty="0" err="1" smtClean="0"/>
              <a:t>yakın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oluşturduğu</a:t>
            </a:r>
            <a:r>
              <a:rPr lang="en-US" sz="2400" dirty="0" smtClean="0"/>
              <a:t> </a:t>
            </a:r>
            <a:r>
              <a:rPr lang="en-US" sz="2400" dirty="0" err="1" smtClean="0"/>
              <a:t>görülmektedir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3251" y="0"/>
            <a:ext cx="8230749" cy="64588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762000"/>
            <a:ext cx="8077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öğrenmede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işlemi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setinde</a:t>
            </a:r>
            <a:r>
              <a:rPr lang="en-US" dirty="0" smtClean="0"/>
              <a:t> 3 </a:t>
            </a:r>
            <a:r>
              <a:rPr lang="en-US" dirty="0" err="1" smtClean="0"/>
              <a:t>bölüme</a:t>
            </a:r>
            <a:r>
              <a:rPr lang="en-US" dirty="0" smtClean="0"/>
              <a:t> </a:t>
            </a:r>
            <a:r>
              <a:rPr lang="en-US" dirty="0" err="1" smtClean="0"/>
              <a:t>ihtiyaç</a:t>
            </a:r>
            <a:r>
              <a:rPr lang="en-US" dirty="0" smtClean="0"/>
              <a:t> </a:t>
            </a:r>
            <a:r>
              <a:rPr lang="en-US" dirty="0" err="1" smtClean="0"/>
              <a:t>duyulur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a)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(Train Set):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modelimizi</a:t>
            </a:r>
            <a:r>
              <a:rPr lang="en-US" dirty="0" smtClean="0"/>
              <a:t> </a:t>
            </a:r>
            <a:r>
              <a:rPr lang="en-US" dirty="0" err="1" smtClean="0"/>
              <a:t>eğittiğimiz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kısmı</a:t>
            </a:r>
            <a:r>
              <a:rPr lang="en-US" dirty="0" smtClean="0"/>
              <a:t> </a:t>
            </a:r>
            <a:r>
              <a:rPr lang="en-US" dirty="0" err="1" smtClean="0"/>
              <a:t>olup</a:t>
            </a:r>
            <a:r>
              <a:rPr lang="en-US" dirty="0" smtClean="0"/>
              <a:t> </a:t>
            </a:r>
            <a:r>
              <a:rPr lang="en-US" dirty="0" err="1" smtClean="0"/>
              <a:t>veriler</a:t>
            </a:r>
            <a:r>
              <a:rPr lang="en-US" dirty="0" smtClean="0"/>
              <a:t> </a:t>
            </a:r>
            <a:r>
              <a:rPr lang="en-US" dirty="0" err="1" smtClean="0"/>
              <a:t>etiketli</a:t>
            </a:r>
            <a:r>
              <a:rPr lang="en-US" dirty="0" smtClean="0"/>
              <a:t> </a:t>
            </a:r>
            <a:r>
              <a:rPr lang="en-US" dirty="0" err="1" smtClean="0"/>
              <a:t>olmalıdır</a:t>
            </a:r>
            <a:r>
              <a:rPr lang="en-US" dirty="0" smtClean="0"/>
              <a:t> </a:t>
            </a:r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verinin</a:t>
            </a:r>
            <a:r>
              <a:rPr lang="en-US" dirty="0" smtClean="0"/>
              <a:t> %70 </a:t>
            </a:r>
            <a:r>
              <a:rPr lang="en-US" dirty="0" err="1" smtClean="0"/>
              <a:t>ile</a:t>
            </a:r>
            <a:r>
              <a:rPr lang="en-US" dirty="0" smtClean="0"/>
              <a:t> %95’ini </a:t>
            </a:r>
            <a:r>
              <a:rPr lang="en-US" dirty="0" err="1" smtClean="0"/>
              <a:t>oluşturmaktadır</a:t>
            </a:r>
            <a:r>
              <a:rPr lang="en-US" dirty="0" smtClean="0"/>
              <a:t>. </a:t>
            </a:r>
          </a:p>
          <a:p>
            <a:r>
              <a:rPr lang="en-US" dirty="0" smtClean="0"/>
              <a:t>b)Test </a:t>
            </a:r>
            <a:r>
              <a:rPr lang="en-US" dirty="0" err="1" smtClean="0"/>
              <a:t>Seti</a:t>
            </a:r>
            <a:r>
              <a:rPr lang="en-US" dirty="0" smtClean="0"/>
              <a:t>(Test Set): Test </a:t>
            </a:r>
            <a:r>
              <a:rPr lang="en-US" dirty="0" err="1" smtClean="0"/>
              <a:t>seti</a:t>
            </a:r>
            <a:r>
              <a:rPr lang="en-US" dirty="0" smtClean="0"/>
              <a:t>,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verisi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öğrenen</a:t>
            </a:r>
            <a:r>
              <a:rPr lang="en-US" dirty="0" smtClean="0"/>
              <a:t> </a:t>
            </a:r>
            <a:r>
              <a:rPr lang="en-US" dirty="0" err="1" smtClean="0"/>
              <a:t>modelimizin</a:t>
            </a:r>
            <a:r>
              <a:rPr lang="en-US" dirty="0" smtClean="0"/>
              <a:t> </a:t>
            </a:r>
            <a:r>
              <a:rPr lang="en-US" dirty="0" err="1" smtClean="0"/>
              <a:t>başarımını</a:t>
            </a:r>
            <a:r>
              <a:rPr lang="en-US" dirty="0" smtClean="0"/>
              <a:t> test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kullanılır</a:t>
            </a:r>
            <a:r>
              <a:rPr lang="en-US" dirty="0" smtClean="0"/>
              <a:t>. Bu </a:t>
            </a:r>
            <a:r>
              <a:rPr lang="en-US" dirty="0" err="1" smtClean="0"/>
              <a:t>kısım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verinin</a:t>
            </a:r>
            <a:r>
              <a:rPr lang="en-US" dirty="0" smtClean="0"/>
              <a:t> %30 </a:t>
            </a:r>
            <a:r>
              <a:rPr lang="en-US" dirty="0" err="1" smtClean="0"/>
              <a:t>ile</a:t>
            </a:r>
            <a:r>
              <a:rPr lang="en-US" dirty="0" smtClean="0"/>
              <a:t> %5’i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dirty="0" err="1" smtClean="0"/>
              <a:t>olup</a:t>
            </a:r>
            <a:r>
              <a:rPr lang="en-US" dirty="0" smtClean="0"/>
              <a:t> </a:t>
            </a:r>
            <a:r>
              <a:rPr lang="en-US" dirty="0" err="1" smtClean="0"/>
              <a:t>etiketlenmiş</a:t>
            </a:r>
            <a:r>
              <a:rPr lang="en-US" dirty="0" smtClean="0"/>
              <a:t> </a:t>
            </a:r>
            <a:r>
              <a:rPr lang="en-US" dirty="0" err="1" smtClean="0"/>
              <a:t>veya</a:t>
            </a:r>
            <a:r>
              <a:rPr lang="en-US" dirty="0" smtClean="0"/>
              <a:t> </a:t>
            </a:r>
            <a:r>
              <a:rPr lang="en-US" dirty="0" err="1" smtClean="0"/>
              <a:t>etiketlenmemiş</a:t>
            </a:r>
            <a:r>
              <a:rPr lang="en-US" dirty="0" smtClean="0"/>
              <a:t> </a:t>
            </a:r>
            <a:r>
              <a:rPr lang="en-US" dirty="0" err="1" smtClean="0"/>
              <a:t>verilerden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</a:t>
            </a:r>
            <a:r>
              <a:rPr lang="en-US" dirty="0" err="1" smtClean="0"/>
              <a:t>yönteme</a:t>
            </a:r>
            <a:r>
              <a:rPr lang="en-US" dirty="0" smtClean="0"/>
              <a:t> </a:t>
            </a:r>
            <a:r>
              <a:rPr lang="en-US" dirty="0" err="1" smtClean="0"/>
              <a:t>bağlı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farklılık</a:t>
            </a:r>
            <a:r>
              <a:rPr lang="en-US" dirty="0" smtClean="0"/>
              <a:t> </a:t>
            </a:r>
            <a:r>
              <a:rPr lang="en-US" dirty="0" err="1" smtClean="0"/>
              <a:t>göstermektedir</a:t>
            </a:r>
            <a:r>
              <a:rPr lang="en-US" dirty="0" smtClean="0"/>
              <a:t>. </a:t>
            </a:r>
            <a:r>
              <a:rPr lang="en-US" dirty="0" smtClean="0"/>
              <a:t>c)</a:t>
            </a:r>
            <a:r>
              <a:rPr lang="en-US" dirty="0" err="1" smtClean="0"/>
              <a:t>Doğrulama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(Validation Set):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aşamasında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modelin</a:t>
            </a:r>
            <a:r>
              <a:rPr lang="en-US" dirty="0" smtClean="0"/>
              <a:t> </a:t>
            </a:r>
            <a:r>
              <a:rPr lang="en-US" dirty="0" err="1" smtClean="0"/>
              <a:t>performansını</a:t>
            </a:r>
            <a:r>
              <a:rPr lang="en-US" dirty="0" smtClean="0"/>
              <a:t> </a:t>
            </a:r>
            <a:r>
              <a:rPr lang="en-US" dirty="0" err="1" smtClean="0"/>
              <a:t>değerlendirmek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kullanılan</a:t>
            </a:r>
            <a:r>
              <a:rPr lang="en-US" dirty="0" smtClean="0"/>
              <a:t> alt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setidir.</a:t>
            </a:r>
            <a:r>
              <a:rPr lang="en-US" dirty="0" err="1" smtClean="0"/>
              <a:t>Doğrulama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her </a:t>
            </a:r>
            <a:r>
              <a:rPr lang="en-US" dirty="0" err="1" smtClean="0"/>
              <a:t>zaman</a:t>
            </a:r>
            <a:r>
              <a:rPr lang="en-US" dirty="0" smtClean="0"/>
              <a:t> </a:t>
            </a:r>
            <a:r>
              <a:rPr lang="en-US" dirty="0" err="1" smtClean="0"/>
              <a:t>kullanılmamakla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birlikte</a:t>
            </a:r>
            <a:r>
              <a:rPr lang="en-US" dirty="0" smtClean="0"/>
              <a:t> test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bunun</a:t>
            </a:r>
            <a:r>
              <a:rPr lang="en-US" dirty="0" smtClean="0"/>
              <a:t> </a:t>
            </a:r>
            <a:r>
              <a:rPr lang="en-US" dirty="0" err="1" smtClean="0"/>
              <a:t>yerini</a:t>
            </a:r>
            <a:r>
              <a:rPr lang="en-US" dirty="0" smtClean="0"/>
              <a:t> </a:t>
            </a:r>
            <a:r>
              <a:rPr lang="en-US" dirty="0" err="1" smtClean="0"/>
              <a:t>karşılamaktadır</a:t>
            </a:r>
            <a:r>
              <a:rPr lang="en-US" dirty="0" smtClean="0"/>
              <a:t>. </a:t>
            </a:r>
            <a:r>
              <a:rPr lang="en-US" dirty="0" err="1" smtClean="0"/>
              <a:t>Regresyon</a:t>
            </a:r>
            <a:r>
              <a:rPr lang="en-US" dirty="0" smtClean="0"/>
              <a:t> </a:t>
            </a:r>
            <a:r>
              <a:rPr lang="en-US" dirty="0" err="1" smtClean="0"/>
              <a:t>analizinde</a:t>
            </a:r>
            <a:r>
              <a:rPr lang="en-US" dirty="0" smtClean="0"/>
              <a:t> </a:t>
            </a:r>
            <a:r>
              <a:rPr lang="en-US" dirty="0" err="1" smtClean="0"/>
              <a:t>tahmin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kullanılmakta</a:t>
            </a:r>
            <a:r>
              <a:rPr lang="en-US" dirty="0" smtClean="0"/>
              <a:t> </a:t>
            </a:r>
            <a:r>
              <a:rPr lang="en-US" dirty="0" err="1" smtClean="0"/>
              <a:t>olup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verinin</a:t>
            </a:r>
            <a:r>
              <a:rPr lang="en-US" dirty="0" smtClean="0"/>
              <a:t> %5’ini </a:t>
            </a:r>
            <a:r>
              <a:rPr lang="en-US" dirty="0" err="1" smtClean="0"/>
              <a:t>geçmeyecek</a:t>
            </a:r>
            <a:r>
              <a:rPr lang="en-US" dirty="0" smtClean="0"/>
              <a:t> </a:t>
            </a:r>
            <a:r>
              <a:rPr lang="en-US" dirty="0" err="1" smtClean="0"/>
              <a:t>şekilde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adet</a:t>
            </a:r>
            <a:r>
              <a:rPr lang="en-US" dirty="0" smtClean="0"/>
              <a:t> </a:t>
            </a:r>
            <a:r>
              <a:rPr lang="en-US" dirty="0" err="1" smtClean="0"/>
              <a:t>veriden</a:t>
            </a:r>
            <a:r>
              <a:rPr lang="en-US" dirty="0" smtClean="0"/>
              <a:t> </a:t>
            </a:r>
            <a:r>
              <a:rPr lang="en-US" dirty="0" err="1" smtClean="0"/>
              <a:t>oluşabilmektedir</a:t>
            </a:r>
            <a:r>
              <a:rPr lang="en-US" dirty="0" smtClean="0"/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İmge</a:t>
            </a:r>
            <a:r>
              <a:rPr lang="en-US" sz="4000" dirty="0" smtClean="0"/>
              <a:t> </a:t>
            </a:r>
            <a:r>
              <a:rPr lang="en-US" sz="4000" dirty="0" err="1" smtClean="0"/>
              <a:t>Veri</a:t>
            </a:r>
            <a:r>
              <a:rPr lang="en-US" sz="4000" dirty="0" smtClean="0"/>
              <a:t> </a:t>
            </a:r>
            <a:r>
              <a:rPr lang="en-US" sz="4000" dirty="0" err="1" smtClean="0"/>
              <a:t>Setleri</a:t>
            </a:r>
            <a:endParaRPr lang="en-US" sz="4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90600" y="40386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Zatürre</a:t>
            </a:r>
            <a:r>
              <a:rPr lang="en-US" sz="4000" dirty="0" smtClean="0"/>
              <a:t> </a:t>
            </a:r>
            <a:r>
              <a:rPr lang="en-US" sz="4000" dirty="0" err="1" smtClean="0"/>
              <a:t>Teşhisi</a:t>
            </a:r>
            <a:endParaRPr lang="en-US" sz="4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66800" y="4648200"/>
            <a:ext cx="807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Toplam</a:t>
            </a:r>
            <a:r>
              <a:rPr lang="en-US" dirty="0" smtClean="0"/>
              <a:t> 5,856 </a:t>
            </a:r>
            <a:r>
              <a:rPr lang="en-US" dirty="0" err="1" smtClean="0"/>
              <a:t>adet</a:t>
            </a:r>
            <a:r>
              <a:rPr lang="en-US" dirty="0" smtClean="0"/>
              <a:t> X-Ray </a:t>
            </a:r>
            <a:r>
              <a:rPr lang="en-US" dirty="0" err="1" smtClean="0"/>
              <a:t>görüntüsünden</a:t>
            </a:r>
            <a:r>
              <a:rPr lang="en-US" dirty="0" smtClean="0"/>
              <a:t> (JPEG) </a:t>
            </a:r>
            <a:r>
              <a:rPr lang="en-US" dirty="0" err="1" smtClean="0"/>
              <a:t>oluşmaktadır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Eğitim</a:t>
            </a:r>
            <a:r>
              <a:rPr lang="en-US" dirty="0" smtClean="0"/>
              <a:t>, test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doğrulama</a:t>
            </a:r>
            <a:r>
              <a:rPr lang="en-US" dirty="0" smtClean="0"/>
              <a:t>.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setlerinden</a:t>
            </a:r>
            <a:r>
              <a:rPr lang="en-US" dirty="0" smtClean="0"/>
              <a:t> </a:t>
            </a:r>
            <a:r>
              <a:rPr lang="en-US" dirty="0" err="1" smtClean="0"/>
              <a:t>oluşmaktadır</a:t>
            </a:r>
            <a:r>
              <a:rPr lang="en-US" dirty="0" smtClean="0"/>
              <a:t>. Her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kategorisi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alt </a:t>
            </a:r>
            <a:r>
              <a:rPr lang="en-US" dirty="0" err="1" smtClean="0"/>
              <a:t>klasörler</a:t>
            </a:r>
            <a:r>
              <a:rPr lang="en-US" dirty="0" smtClean="0"/>
              <a:t> </a:t>
            </a:r>
            <a:r>
              <a:rPr lang="en-US" dirty="0" err="1" smtClean="0"/>
              <a:t>içermektedir</a:t>
            </a:r>
            <a:r>
              <a:rPr lang="en-US" dirty="0" smtClean="0"/>
              <a:t>: pneumonia (</a:t>
            </a:r>
            <a:r>
              <a:rPr lang="en-US" dirty="0" err="1" smtClean="0"/>
              <a:t>hasta</a:t>
            </a:r>
            <a:r>
              <a:rPr lang="en-US" dirty="0" smtClean="0"/>
              <a:t> </a:t>
            </a:r>
            <a:r>
              <a:rPr lang="en-US" dirty="0" err="1" smtClean="0"/>
              <a:t>birey</a:t>
            </a:r>
            <a:r>
              <a:rPr lang="en-US" dirty="0" smtClean="0"/>
              <a:t>) </a:t>
            </a:r>
            <a:r>
              <a:rPr lang="en-US" dirty="0" err="1" smtClean="0"/>
              <a:t>ve</a:t>
            </a:r>
            <a:r>
              <a:rPr lang="en-US" dirty="0" smtClean="0"/>
              <a:t> normal(</a:t>
            </a:r>
            <a:r>
              <a:rPr lang="en-US" dirty="0" err="1" smtClean="0"/>
              <a:t>sağlıklı</a:t>
            </a:r>
            <a:r>
              <a:rPr lang="en-US" dirty="0" smtClean="0"/>
              <a:t> </a:t>
            </a:r>
            <a:r>
              <a:rPr lang="en-US" dirty="0" err="1" smtClean="0"/>
              <a:t>birey</a:t>
            </a:r>
            <a:r>
              <a:rPr lang="en-US" dirty="0" smtClean="0"/>
              <a:t>) alt </a:t>
            </a:r>
            <a:r>
              <a:rPr lang="en-US" dirty="0" err="1" smtClean="0"/>
              <a:t>klasörleridir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beş</a:t>
            </a:r>
            <a:r>
              <a:rPr lang="en-US" dirty="0" smtClean="0"/>
              <a:t> </a:t>
            </a:r>
            <a:r>
              <a:rPr lang="en-US" dirty="0" err="1" smtClean="0"/>
              <a:t>yaş</a:t>
            </a:r>
            <a:r>
              <a:rPr lang="en-US" dirty="0" smtClean="0"/>
              <a:t> </a:t>
            </a:r>
            <a:r>
              <a:rPr lang="en-US" dirty="0" err="1" smtClean="0"/>
              <a:t>arası</a:t>
            </a:r>
            <a:r>
              <a:rPr lang="en-US" dirty="0" smtClean="0"/>
              <a:t> </a:t>
            </a:r>
            <a:r>
              <a:rPr lang="en-US" dirty="0" err="1" smtClean="0"/>
              <a:t>pediatrik</a:t>
            </a:r>
            <a:r>
              <a:rPr lang="en-US" dirty="0" smtClean="0"/>
              <a:t> </a:t>
            </a:r>
            <a:r>
              <a:rPr lang="en-US" dirty="0" err="1" smtClean="0"/>
              <a:t>hastaların</a:t>
            </a:r>
            <a:r>
              <a:rPr lang="en-US" dirty="0" smtClean="0"/>
              <a:t> </a:t>
            </a:r>
            <a:r>
              <a:rPr lang="en-US" dirty="0" err="1" smtClean="0"/>
              <a:t>retrospektif</a:t>
            </a:r>
            <a:r>
              <a:rPr lang="en-US" dirty="0" smtClean="0"/>
              <a:t> </a:t>
            </a:r>
            <a:r>
              <a:rPr lang="en-US" dirty="0" err="1" smtClean="0"/>
              <a:t>kohortlarından</a:t>
            </a:r>
            <a:r>
              <a:rPr lang="en-US" dirty="0" smtClean="0"/>
              <a:t> </a:t>
            </a:r>
            <a:r>
              <a:rPr lang="en-US" dirty="0" err="1" smtClean="0"/>
              <a:t>seçilmiştir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0"/>
            <a:ext cx="5992062" cy="50394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541020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28 </a:t>
            </a:r>
            <a:r>
              <a:rPr lang="en-US" dirty="0" err="1" smtClean="0"/>
              <a:t>mimari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karşılaştırıldığında</a:t>
            </a:r>
            <a:r>
              <a:rPr lang="en-US" dirty="0" smtClean="0"/>
              <a:t> </a:t>
            </a:r>
            <a:r>
              <a:rPr lang="en-US" dirty="0" err="1" smtClean="0"/>
              <a:t>önerilen</a:t>
            </a:r>
            <a:r>
              <a:rPr lang="en-US" dirty="0" smtClean="0"/>
              <a:t> </a:t>
            </a:r>
            <a:r>
              <a:rPr lang="en-US" dirty="0" err="1" smtClean="0"/>
              <a:t>mimari</a:t>
            </a:r>
            <a:r>
              <a:rPr lang="en-US" dirty="0" smtClean="0"/>
              <a:t> Dice </a:t>
            </a:r>
            <a:r>
              <a:rPr lang="en-US" dirty="0" err="1" smtClean="0"/>
              <a:t>indeksinde</a:t>
            </a:r>
            <a:r>
              <a:rPr lang="en-US" dirty="0" smtClean="0"/>
              <a:t> ilk 3, </a:t>
            </a:r>
            <a:r>
              <a:rPr lang="en-US" dirty="0" err="1" smtClean="0"/>
              <a:t>Jaccard</a:t>
            </a:r>
            <a:r>
              <a:rPr lang="en-US" dirty="0" smtClean="0"/>
              <a:t> </a:t>
            </a:r>
            <a:r>
              <a:rPr lang="en-US" dirty="0" err="1" smtClean="0"/>
              <a:t>indeksinde</a:t>
            </a:r>
            <a:r>
              <a:rPr lang="en-US" dirty="0" smtClean="0"/>
              <a:t> ilk 5 </a:t>
            </a:r>
            <a:r>
              <a:rPr lang="en-US" dirty="0" err="1" smtClean="0"/>
              <a:t>mimari</a:t>
            </a:r>
            <a:r>
              <a:rPr lang="en-US" dirty="0" smtClean="0"/>
              <a:t>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dirty="0" err="1" smtClean="0"/>
              <a:t>yer</a:t>
            </a:r>
            <a:r>
              <a:rPr lang="en-US" dirty="0" smtClean="0"/>
              <a:t> </a:t>
            </a:r>
            <a:r>
              <a:rPr lang="en-US" dirty="0" err="1" smtClean="0"/>
              <a:t>almaktadır</a:t>
            </a:r>
            <a:r>
              <a:rPr lang="en-US" dirty="0" smtClean="0"/>
              <a:t>. 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2423" y="0"/>
            <a:ext cx="447915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994" y="152400"/>
            <a:ext cx="8253006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457200"/>
            <a:ext cx="8229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Epok</a:t>
            </a:r>
            <a:r>
              <a:rPr lang="en-US" dirty="0" smtClean="0"/>
              <a:t> </a:t>
            </a:r>
            <a:r>
              <a:rPr lang="en-US" dirty="0" err="1" smtClean="0"/>
              <a:t>Sayısı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modellerinin</a:t>
            </a:r>
            <a:r>
              <a:rPr lang="en-US" dirty="0" smtClean="0"/>
              <a:t> </a:t>
            </a:r>
            <a:r>
              <a:rPr lang="en-US" dirty="0" err="1" smtClean="0"/>
              <a:t>eğitimi</a:t>
            </a:r>
            <a:r>
              <a:rPr lang="en-US" dirty="0" smtClean="0"/>
              <a:t> </a:t>
            </a:r>
            <a:r>
              <a:rPr lang="en-US" dirty="0" err="1" smtClean="0"/>
              <a:t>yinelemeli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süreçtir</a:t>
            </a:r>
            <a:r>
              <a:rPr lang="en-US" dirty="0" smtClean="0"/>
              <a:t>.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kez</a:t>
            </a:r>
            <a:r>
              <a:rPr lang="en-US" dirty="0" smtClean="0"/>
              <a:t> </a:t>
            </a:r>
            <a:r>
              <a:rPr lang="en-US" dirty="0" err="1" smtClean="0"/>
              <a:t>eğitmek</a:t>
            </a:r>
            <a:r>
              <a:rPr lang="en-US" dirty="0" smtClean="0"/>
              <a:t> </a:t>
            </a:r>
            <a:r>
              <a:rPr lang="en-US" dirty="0" err="1" smtClean="0"/>
              <a:t>yeterli</a:t>
            </a:r>
            <a:r>
              <a:rPr lang="en-US" dirty="0" smtClean="0"/>
              <a:t> </a:t>
            </a:r>
            <a:r>
              <a:rPr lang="en-US" dirty="0" err="1" smtClean="0"/>
              <a:t>değildir</a:t>
            </a:r>
            <a:r>
              <a:rPr lang="en-US" dirty="0" smtClean="0"/>
              <a:t>.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modelinin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kaç</a:t>
            </a:r>
            <a:r>
              <a:rPr lang="en-US" dirty="0" smtClean="0"/>
              <a:t> </a:t>
            </a:r>
            <a:r>
              <a:rPr lang="en-US" dirty="0" err="1" smtClean="0"/>
              <a:t>kez</a:t>
            </a:r>
            <a:r>
              <a:rPr lang="en-US" dirty="0" smtClean="0"/>
              <a:t> </a:t>
            </a:r>
            <a:r>
              <a:rPr lang="en-US" dirty="0" err="1" smtClean="0"/>
              <a:t>eğitileceğini</a:t>
            </a:r>
            <a:r>
              <a:rPr lang="en-US" dirty="0" smtClean="0"/>
              <a:t> </a:t>
            </a:r>
            <a:r>
              <a:rPr lang="en-US" dirty="0" err="1" smtClean="0"/>
              <a:t>epok</a:t>
            </a:r>
            <a:r>
              <a:rPr lang="en-US" dirty="0" smtClean="0"/>
              <a:t> </a:t>
            </a:r>
            <a:r>
              <a:rPr lang="en-US" dirty="0" err="1" smtClean="0"/>
              <a:t>sayısı</a:t>
            </a:r>
            <a:r>
              <a:rPr lang="en-US" dirty="0" smtClean="0"/>
              <a:t> </a:t>
            </a:r>
            <a:r>
              <a:rPr lang="en-US" dirty="0" err="1" smtClean="0"/>
              <a:t>ifade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 </a:t>
            </a:r>
            <a:r>
              <a:rPr lang="en-US" dirty="0" err="1" smtClean="0"/>
              <a:t>İlk</a:t>
            </a:r>
            <a:r>
              <a:rPr lang="en-US" dirty="0" smtClean="0"/>
              <a:t> </a:t>
            </a:r>
            <a:r>
              <a:rPr lang="en-US" dirty="0" err="1" smtClean="0"/>
              <a:t>epokta</a:t>
            </a:r>
            <a:r>
              <a:rPr lang="en-US" dirty="0" smtClean="0"/>
              <a:t> </a:t>
            </a:r>
            <a:r>
              <a:rPr lang="en-US" dirty="0" err="1" smtClean="0"/>
              <a:t>yani</a:t>
            </a:r>
            <a:r>
              <a:rPr lang="en-US" dirty="0" smtClean="0"/>
              <a:t> ilk </a:t>
            </a:r>
            <a:r>
              <a:rPr lang="en-US" dirty="0" err="1" smtClean="0"/>
              <a:t>eğitimde</a:t>
            </a:r>
            <a:r>
              <a:rPr lang="en-US" dirty="0" smtClean="0"/>
              <a:t> </a:t>
            </a:r>
            <a:r>
              <a:rPr lang="en-US" dirty="0" err="1" smtClean="0"/>
              <a:t>büyük</a:t>
            </a:r>
            <a:r>
              <a:rPr lang="en-US" dirty="0" smtClean="0"/>
              <a:t> </a:t>
            </a:r>
            <a:r>
              <a:rPr lang="en-US" dirty="0" err="1" smtClean="0"/>
              <a:t>olması</a:t>
            </a:r>
            <a:r>
              <a:rPr lang="en-US" dirty="0" smtClean="0"/>
              <a:t> </a:t>
            </a:r>
            <a:r>
              <a:rPr lang="en-US" dirty="0" err="1" smtClean="0"/>
              <a:t>beklenen</a:t>
            </a:r>
            <a:r>
              <a:rPr lang="en-US" dirty="0" smtClean="0"/>
              <a:t> </a:t>
            </a:r>
            <a:r>
              <a:rPr lang="en-US" dirty="0" err="1" smtClean="0"/>
              <a:t>hata</a:t>
            </a:r>
            <a:r>
              <a:rPr lang="en-US" dirty="0" smtClean="0"/>
              <a:t> </a:t>
            </a:r>
            <a:r>
              <a:rPr lang="en-US" dirty="0" err="1" smtClean="0"/>
              <a:t>değerinin</a:t>
            </a:r>
            <a:r>
              <a:rPr lang="en-US" dirty="0" smtClean="0"/>
              <a:t> </a:t>
            </a:r>
            <a:r>
              <a:rPr lang="en-US" dirty="0" err="1" smtClean="0"/>
              <a:t>ilerleyen</a:t>
            </a:r>
            <a:r>
              <a:rPr lang="en-US" dirty="0" smtClean="0"/>
              <a:t> </a:t>
            </a:r>
            <a:r>
              <a:rPr lang="en-US" dirty="0" err="1" smtClean="0"/>
              <a:t>epoklarda</a:t>
            </a:r>
            <a:r>
              <a:rPr lang="en-US" dirty="0" smtClean="0"/>
              <a:t> </a:t>
            </a:r>
            <a:r>
              <a:rPr lang="en-US" dirty="0" err="1" smtClean="0"/>
              <a:t>azalması</a:t>
            </a:r>
            <a:r>
              <a:rPr lang="en-US" dirty="0" smtClean="0"/>
              <a:t> </a:t>
            </a:r>
            <a:r>
              <a:rPr lang="en-US" dirty="0" err="1" smtClean="0"/>
              <a:t>gerekmektedir</a:t>
            </a:r>
            <a:r>
              <a:rPr lang="en-US" dirty="0" smtClean="0"/>
              <a:t>. </a:t>
            </a:r>
            <a:r>
              <a:rPr lang="en-US" dirty="0" err="1" smtClean="0"/>
              <a:t>Ancak</a:t>
            </a:r>
            <a:r>
              <a:rPr lang="en-US" dirty="0" smtClean="0"/>
              <a:t> </a:t>
            </a:r>
            <a:r>
              <a:rPr lang="en-US" dirty="0" err="1" smtClean="0"/>
              <a:t>epok</a:t>
            </a:r>
            <a:r>
              <a:rPr lang="en-US" dirty="0" smtClean="0"/>
              <a:t> </a:t>
            </a:r>
            <a:r>
              <a:rPr lang="en-US" dirty="0" err="1" smtClean="0"/>
              <a:t>sayısının</a:t>
            </a:r>
            <a:r>
              <a:rPr lang="en-US" dirty="0" smtClean="0"/>
              <a:t> optimum </a:t>
            </a:r>
            <a:r>
              <a:rPr lang="en-US" dirty="0" err="1" smtClean="0"/>
              <a:t>değerden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olması</a:t>
            </a:r>
            <a:r>
              <a:rPr lang="en-US" dirty="0" smtClean="0"/>
              <a:t>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modelin</a:t>
            </a:r>
            <a:r>
              <a:rPr lang="en-US" dirty="0" smtClean="0"/>
              <a:t> </a:t>
            </a:r>
            <a:r>
              <a:rPr lang="en-US" dirty="0" err="1" smtClean="0"/>
              <a:t>gereğinden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aynı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eğitilmesi</a:t>
            </a:r>
            <a:r>
              <a:rPr lang="en-US" dirty="0" smtClean="0"/>
              <a:t> </a:t>
            </a:r>
            <a:r>
              <a:rPr lang="en-US" dirty="0" err="1" smtClean="0"/>
              <a:t>modelin</a:t>
            </a:r>
            <a:r>
              <a:rPr lang="en-US" dirty="0" smtClean="0"/>
              <a:t> </a:t>
            </a:r>
            <a:r>
              <a:rPr lang="en-US" dirty="0" err="1" smtClean="0"/>
              <a:t>ezberleme</a:t>
            </a:r>
            <a:r>
              <a:rPr lang="en-US" dirty="0" smtClean="0"/>
              <a:t> </a:t>
            </a:r>
            <a:r>
              <a:rPr lang="en-US" dirty="0" err="1" smtClean="0"/>
              <a:t>problemine</a:t>
            </a:r>
            <a:r>
              <a:rPr lang="en-US" dirty="0" smtClean="0"/>
              <a:t> </a:t>
            </a:r>
            <a:r>
              <a:rPr lang="en-US" dirty="0" err="1" smtClean="0"/>
              <a:t>neden</a:t>
            </a:r>
            <a:r>
              <a:rPr lang="en-US" dirty="0" smtClean="0"/>
              <a:t> </a:t>
            </a:r>
            <a:r>
              <a:rPr lang="en-US" dirty="0" err="1" smtClean="0"/>
              <a:t>olmaktadır</a:t>
            </a:r>
            <a:r>
              <a:rPr lang="en-US" dirty="0" smtClean="0"/>
              <a:t>. Bu </a:t>
            </a:r>
            <a:r>
              <a:rPr lang="en-US" dirty="0" err="1" smtClean="0"/>
              <a:t>süreç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öğrencinin</a:t>
            </a:r>
            <a:r>
              <a:rPr lang="en-US" dirty="0" smtClean="0"/>
              <a:t> 23 </a:t>
            </a:r>
            <a:r>
              <a:rPr lang="en-US" dirty="0" err="1" smtClean="0"/>
              <a:t>eğitimine</a:t>
            </a:r>
            <a:r>
              <a:rPr lang="en-US" dirty="0" smtClean="0"/>
              <a:t> </a:t>
            </a:r>
            <a:r>
              <a:rPr lang="en-US" dirty="0" err="1" smtClean="0"/>
              <a:t>benzetilebilir</a:t>
            </a:r>
            <a:r>
              <a:rPr lang="en-US" dirty="0" smtClean="0"/>
              <a:t>.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konuyu</a:t>
            </a:r>
            <a:r>
              <a:rPr lang="en-US" dirty="0" smtClean="0"/>
              <a:t> </a:t>
            </a:r>
            <a:r>
              <a:rPr lang="en-US" dirty="0" err="1" smtClean="0"/>
              <a:t>öğrencinin</a:t>
            </a:r>
            <a:r>
              <a:rPr lang="en-US" dirty="0" smtClean="0"/>
              <a:t> </a:t>
            </a:r>
            <a:r>
              <a:rPr lang="en-US" dirty="0" err="1" smtClean="0"/>
              <a:t>anlayabilmesi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birçok</a:t>
            </a:r>
            <a:r>
              <a:rPr lang="en-US" dirty="0" smtClean="0"/>
              <a:t> </a:t>
            </a:r>
            <a:r>
              <a:rPr lang="en-US" dirty="0" err="1" smtClean="0"/>
              <a:t>kez</a:t>
            </a:r>
            <a:r>
              <a:rPr lang="en-US" dirty="0" smtClean="0"/>
              <a:t> </a:t>
            </a:r>
            <a:r>
              <a:rPr lang="en-US" dirty="0" err="1" smtClean="0"/>
              <a:t>örneklerle</a:t>
            </a:r>
            <a:r>
              <a:rPr lang="en-US" dirty="0" smtClean="0"/>
              <a:t> </a:t>
            </a:r>
            <a:r>
              <a:rPr lang="en-US" dirty="0" err="1" smtClean="0"/>
              <a:t>pekiştirilmesi</a:t>
            </a:r>
            <a:r>
              <a:rPr lang="en-US" dirty="0" smtClean="0"/>
              <a:t> </a:t>
            </a:r>
            <a:r>
              <a:rPr lang="en-US" dirty="0" err="1" smtClean="0"/>
              <a:t>gerekmektedir</a:t>
            </a:r>
            <a:r>
              <a:rPr lang="en-US" dirty="0" smtClean="0"/>
              <a:t>. </a:t>
            </a:r>
            <a:r>
              <a:rPr lang="en-US" dirty="0" err="1" smtClean="0"/>
              <a:t>Ancak</a:t>
            </a:r>
            <a:r>
              <a:rPr lang="en-US" dirty="0" smtClean="0"/>
              <a:t> </a:t>
            </a:r>
            <a:r>
              <a:rPr lang="en-US" dirty="0" err="1" smtClean="0"/>
              <a:t>öğrencinin</a:t>
            </a:r>
            <a:r>
              <a:rPr lang="en-US" dirty="0" smtClean="0"/>
              <a:t> </a:t>
            </a:r>
            <a:r>
              <a:rPr lang="en-US" dirty="0" err="1" smtClean="0"/>
              <a:t>aynı</a:t>
            </a:r>
            <a:r>
              <a:rPr lang="en-US" dirty="0" smtClean="0"/>
              <a:t> </a:t>
            </a:r>
            <a:r>
              <a:rPr lang="en-US" dirty="0" err="1" smtClean="0"/>
              <a:t>örnekler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konuyu</a:t>
            </a:r>
            <a:r>
              <a:rPr lang="en-US" dirty="0" smtClean="0"/>
              <a:t> </a:t>
            </a:r>
            <a:r>
              <a:rPr lang="en-US" dirty="0" err="1" smtClean="0"/>
              <a:t>gereğinden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tekrar</a:t>
            </a:r>
            <a:r>
              <a:rPr lang="en-US" dirty="0" smtClean="0"/>
              <a:t> </a:t>
            </a:r>
            <a:r>
              <a:rPr lang="en-US" dirty="0" err="1" smtClean="0"/>
              <a:t>etmesi</a:t>
            </a:r>
            <a:r>
              <a:rPr lang="en-US" dirty="0" smtClean="0"/>
              <a:t>, </a:t>
            </a:r>
            <a:r>
              <a:rPr lang="en-US" dirty="0" err="1" smtClean="0"/>
              <a:t>öğrencinin</a:t>
            </a:r>
            <a:r>
              <a:rPr lang="en-US" dirty="0" smtClean="0"/>
              <a:t> </a:t>
            </a:r>
            <a:r>
              <a:rPr lang="en-US" dirty="0" err="1" smtClean="0"/>
              <a:t>örnekleri</a:t>
            </a:r>
            <a:r>
              <a:rPr lang="en-US" dirty="0" smtClean="0"/>
              <a:t> </a:t>
            </a:r>
            <a:r>
              <a:rPr lang="en-US" dirty="0" err="1" smtClean="0"/>
              <a:t>sadece</a:t>
            </a:r>
            <a:r>
              <a:rPr lang="en-US" dirty="0" smtClean="0"/>
              <a:t> </a:t>
            </a:r>
            <a:r>
              <a:rPr lang="en-US" dirty="0" err="1" smtClean="0"/>
              <a:t>ezberlemesine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örnekler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karşılaştığında</a:t>
            </a:r>
            <a:r>
              <a:rPr lang="en-US" dirty="0" smtClean="0"/>
              <a:t> </a:t>
            </a:r>
            <a:r>
              <a:rPr lang="en-US" dirty="0" err="1" smtClean="0"/>
              <a:t>yorum</a:t>
            </a:r>
            <a:r>
              <a:rPr lang="en-US" dirty="0" smtClean="0"/>
              <a:t> </a:t>
            </a:r>
            <a:r>
              <a:rPr lang="en-US" dirty="0" err="1" smtClean="0"/>
              <a:t>yapamamasına</a:t>
            </a:r>
            <a:r>
              <a:rPr lang="en-US" dirty="0" smtClean="0"/>
              <a:t> </a:t>
            </a:r>
            <a:r>
              <a:rPr lang="en-US" dirty="0" err="1" smtClean="0"/>
              <a:t>neden</a:t>
            </a:r>
            <a:r>
              <a:rPr lang="en-US" dirty="0" smtClean="0"/>
              <a:t> </a:t>
            </a:r>
            <a:r>
              <a:rPr lang="en-US" dirty="0" err="1" smtClean="0"/>
              <a:t>olacaktır</a:t>
            </a:r>
            <a:r>
              <a:rPr lang="en-US" dirty="0" smtClean="0"/>
              <a:t>.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optimum </a:t>
            </a:r>
            <a:r>
              <a:rPr lang="en-US" dirty="0" err="1" smtClean="0"/>
              <a:t>epok</a:t>
            </a:r>
            <a:r>
              <a:rPr lang="en-US" dirty="0" smtClean="0"/>
              <a:t> </a:t>
            </a:r>
            <a:r>
              <a:rPr lang="en-US" dirty="0" err="1" smtClean="0"/>
              <a:t>değerinin</a:t>
            </a:r>
            <a:r>
              <a:rPr lang="en-US" dirty="0" smtClean="0"/>
              <a:t> </a:t>
            </a:r>
            <a:r>
              <a:rPr lang="en-US" dirty="0" err="1" smtClean="0"/>
              <a:t>bulunmasında</a:t>
            </a:r>
            <a:r>
              <a:rPr lang="en-US" dirty="0" smtClean="0"/>
              <a:t> </a:t>
            </a:r>
            <a:r>
              <a:rPr lang="en-US" dirty="0" err="1" smtClean="0"/>
              <a:t>belirli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yöntem</a:t>
            </a:r>
            <a:r>
              <a:rPr lang="en-US" dirty="0" smtClean="0"/>
              <a:t> </a:t>
            </a:r>
            <a:r>
              <a:rPr lang="en-US" dirty="0" err="1" smtClean="0"/>
              <a:t>yoktur</a:t>
            </a:r>
            <a:r>
              <a:rPr lang="en-US" dirty="0" smtClean="0"/>
              <a:t>. </a:t>
            </a:r>
            <a:r>
              <a:rPr lang="en-US" dirty="0" err="1" smtClean="0"/>
              <a:t>Ancak</a:t>
            </a:r>
            <a:r>
              <a:rPr lang="en-US" dirty="0" smtClean="0"/>
              <a:t> </a:t>
            </a:r>
            <a:r>
              <a:rPr lang="en-US" dirty="0" err="1" smtClean="0"/>
              <a:t>eğitime</a:t>
            </a:r>
            <a:r>
              <a:rPr lang="en-US" dirty="0" smtClean="0"/>
              <a:t> </a:t>
            </a:r>
            <a:r>
              <a:rPr lang="en-US" dirty="0" err="1" smtClean="0"/>
              <a:t>dahil</a:t>
            </a:r>
            <a:r>
              <a:rPr lang="en-US" dirty="0" smtClean="0"/>
              <a:t> </a:t>
            </a:r>
            <a:r>
              <a:rPr lang="en-US" dirty="0" err="1" smtClean="0"/>
              <a:t>edilecek</a:t>
            </a:r>
            <a:r>
              <a:rPr lang="en-US" dirty="0" smtClean="0"/>
              <a:t> </a:t>
            </a:r>
            <a:r>
              <a:rPr lang="en-US" dirty="0" err="1" smtClean="0"/>
              <a:t>validasyon</a:t>
            </a:r>
            <a:r>
              <a:rPr lang="en-US" dirty="0" smtClean="0"/>
              <a:t> </a:t>
            </a:r>
            <a:r>
              <a:rPr lang="en-US" dirty="0" err="1" smtClean="0"/>
              <a:t>verileri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sistemin</a:t>
            </a:r>
            <a:r>
              <a:rPr lang="en-US" dirty="0" smtClean="0"/>
              <a:t> </a:t>
            </a:r>
            <a:r>
              <a:rPr lang="en-US" dirty="0" err="1" smtClean="0"/>
              <a:t>ezberleme</a:t>
            </a:r>
            <a:r>
              <a:rPr lang="en-US" dirty="0" smtClean="0"/>
              <a:t> </a:t>
            </a:r>
            <a:r>
              <a:rPr lang="en-US" dirty="0" err="1" smtClean="0"/>
              <a:t>eğilimi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edilebilir</a:t>
            </a:r>
            <a:r>
              <a:rPr lang="en-US" dirty="0" smtClean="0"/>
              <a:t>. </a:t>
            </a:r>
            <a:r>
              <a:rPr lang="en-US" dirty="0" err="1" smtClean="0"/>
              <a:t>Validasyon</a:t>
            </a:r>
            <a:r>
              <a:rPr lang="en-US" dirty="0" smtClean="0"/>
              <a:t> </a:t>
            </a:r>
            <a:r>
              <a:rPr lang="en-US" dirty="0" err="1" smtClean="0"/>
              <a:t>verileri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verilerinden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sürecinde</a:t>
            </a:r>
            <a:r>
              <a:rPr lang="en-US" dirty="0" smtClean="0"/>
              <a:t> belli </a:t>
            </a:r>
            <a:r>
              <a:rPr lang="en-US" dirty="0" err="1" smtClean="0"/>
              <a:t>aralıklar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test </a:t>
            </a:r>
            <a:r>
              <a:rPr lang="en-US" dirty="0" err="1" smtClean="0"/>
              <a:t>etmek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</a:t>
            </a:r>
            <a:r>
              <a:rPr lang="en-US" dirty="0" err="1" smtClean="0"/>
              <a:t>kullanılırlar</a:t>
            </a:r>
            <a:r>
              <a:rPr lang="en-US" dirty="0" smtClean="0"/>
              <a:t>. </a:t>
            </a:r>
            <a:r>
              <a:rPr lang="en-US" dirty="0" err="1" smtClean="0"/>
              <a:t>Validasyon</a:t>
            </a:r>
            <a:r>
              <a:rPr lang="en-US" dirty="0" smtClean="0"/>
              <a:t> </a:t>
            </a:r>
            <a:r>
              <a:rPr lang="en-US" dirty="0" err="1" smtClean="0"/>
              <a:t>verilerine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modelin</a:t>
            </a:r>
            <a:r>
              <a:rPr lang="en-US" dirty="0" smtClean="0"/>
              <a:t> </a:t>
            </a:r>
            <a:r>
              <a:rPr lang="en-US" dirty="0" err="1" smtClean="0"/>
              <a:t>ağırlıkları</a:t>
            </a:r>
            <a:r>
              <a:rPr lang="en-US" dirty="0" smtClean="0"/>
              <a:t> </a:t>
            </a:r>
            <a:r>
              <a:rPr lang="en-US" dirty="0" err="1" smtClean="0"/>
              <a:t>güncellenmez</a:t>
            </a:r>
            <a:r>
              <a:rPr lang="en-US" dirty="0" smtClean="0"/>
              <a:t>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veriler</a:t>
            </a:r>
            <a:r>
              <a:rPr lang="en-US" dirty="0" smtClean="0"/>
              <a:t> </a:t>
            </a:r>
            <a:r>
              <a:rPr lang="en-US" dirty="0" err="1" smtClean="0"/>
              <a:t>modelin</a:t>
            </a:r>
            <a:r>
              <a:rPr lang="en-US" dirty="0" smtClean="0"/>
              <a:t> </a:t>
            </a:r>
            <a:r>
              <a:rPr lang="en-US" dirty="0" err="1" smtClean="0"/>
              <a:t>eğitimine</a:t>
            </a:r>
            <a:r>
              <a:rPr lang="en-US" dirty="0" smtClean="0"/>
              <a:t> </a:t>
            </a:r>
            <a:r>
              <a:rPr lang="en-US" dirty="0" err="1" smtClean="0"/>
              <a:t>dahil</a:t>
            </a:r>
            <a:r>
              <a:rPr lang="en-US" dirty="0" smtClean="0"/>
              <a:t> </a:t>
            </a:r>
            <a:r>
              <a:rPr lang="en-US" dirty="0" err="1" smtClean="0"/>
              <a:t>edilmemektedirler</a:t>
            </a:r>
            <a:r>
              <a:rPr lang="en-US" dirty="0" smtClean="0"/>
              <a:t>. </a:t>
            </a:r>
            <a:r>
              <a:rPr lang="en-US" dirty="0" err="1" smtClean="0"/>
              <a:t>Sonuç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eğitim</a:t>
            </a:r>
            <a:r>
              <a:rPr lang="en-US" dirty="0" smtClean="0"/>
              <a:t> </a:t>
            </a:r>
            <a:r>
              <a:rPr lang="en-US" dirty="0" err="1" smtClean="0"/>
              <a:t>sürecinde</a:t>
            </a:r>
            <a:r>
              <a:rPr lang="en-US" dirty="0" smtClean="0"/>
              <a:t> belli </a:t>
            </a:r>
            <a:r>
              <a:rPr lang="en-US" dirty="0" err="1" smtClean="0"/>
              <a:t>aralıklarla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</a:t>
            </a:r>
            <a:r>
              <a:rPr lang="en-US" dirty="0" err="1" smtClean="0"/>
              <a:t>validasyon</a:t>
            </a:r>
            <a:r>
              <a:rPr lang="en-US" dirty="0" smtClean="0"/>
              <a:t> </a:t>
            </a:r>
            <a:r>
              <a:rPr lang="en-US" dirty="0" err="1" smtClean="0"/>
              <a:t>verileri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ederek</a:t>
            </a:r>
            <a:r>
              <a:rPr lang="en-US" dirty="0" smtClean="0"/>
              <a:t> </a:t>
            </a:r>
            <a:r>
              <a:rPr lang="en-US" dirty="0" err="1" smtClean="0"/>
              <a:t>validasyon</a:t>
            </a:r>
            <a:r>
              <a:rPr lang="en-US" dirty="0" smtClean="0"/>
              <a:t> </a:t>
            </a:r>
            <a:r>
              <a:rPr lang="en-US" dirty="0" err="1" smtClean="0"/>
              <a:t>hata</a:t>
            </a:r>
            <a:r>
              <a:rPr lang="en-US" dirty="0" smtClean="0"/>
              <a:t> </a:t>
            </a:r>
            <a:r>
              <a:rPr lang="en-US" dirty="0" err="1" smtClean="0"/>
              <a:t>değeri</a:t>
            </a:r>
            <a:r>
              <a:rPr lang="en-US" dirty="0" smtClean="0"/>
              <a:t> </a:t>
            </a:r>
            <a:r>
              <a:rPr lang="en-US" dirty="0" err="1" smtClean="0"/>
              <a:t>yükselmeye</a:t>
            </a:r>
            <a:r>
              <a:rPr lang="en-US" dirty="0" smtClean="0"/>
              <a:t> </a:t>
            </a:r>
            <a:r>
              <a:rPr lang="en-US" dirty="0" err="1" smtClean="0"/>
              <a:t>başladığında</a:t>
            </a:r>
            <a:r>
              <a:rPr lang="en-US" dirty="0" smtClean="0"/>
              <a:t> </a:t>
            </a:r>
            <a:r>
              <a:rPr lang="en-US" dirty="0" err="1" smtClean="0"/>
              <a:t>eğitimi</a:t>
            </a:r>
            <a:r>
              <a:rPr lang="en-US" dirty="0" smtClean="0"/>
              <a:t> </a:t>
            </a:r>
            <a:r>
              <a:rPr lang="en-US" dirty="0" err="1" smtClean="0"/>
              <a:t>durdurmak</a:t>
            </a:r>
            <a:r>
              <a:rPr lang="en-US" dirty="0" smtClean="0"/>
              <a:t> </a:t>
            </a:r>
            <a:r>
              <a:rPr lang="en-US" dirty="0" err="1" smtClean="0"/>
              <a:t>mümkündür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52400"/>
            <a:ext cx="8153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DERİ </a:t>
            </a:r>
            <a:r>
              <a:rPr lang="en-US" dirty="0" smtClean="0"/>
              <a:t>LEZYONLARININ DERİN ÖĞRENME </a:t>
            </a:r>
            <a:r>
              <a:rPr lang="en-US" dirty="0" smtClean="0"/>
              <a:t> YÖNTEMLERİ İLE SEGMENTASYONU</a:t>
            </a:r>
            <a:endParaRPr lang="en-US" u="sng" dirty="0" smtClean="0">
              <a:hlinkClick r:id="rId2"/>
            </a:endParaRPr>
          </a:p>
          <a:p>
            <a:r>
              <a:rPr lang="en-US" u="sng" dirty="0" smtClean="0">
                <a:hlinkClick r:id="rId2"/>
              </a:rPr>
              <a:t>https://acikerisim.aku.edu.tr/xmlui/bitstream/handle/11630/9098/10282672.pdf?sequence=1&amp;isAllowed=y</a:t>
            </a:r>
            <a:endParaRPr lang="en-US" u="sng" dirty="0" smtClean="0"/>
          </a:p>
          <a:p>
            <a:r>
              <a:rPr lang="en-US" u="sng" dirty="0" smtClean="0">
                <a:hlinkClick r:id="rId3"/>
              </a:rPr>
              <a:t>https://</a:t>
            </a:r>
            <a:r>
              <a:rPr lang="en-US" u="sng" dirty="0" smtClean="0">
                <a:hlinkClick r:id="rId3"/>
              </a:rPr>
              <a:t>rushiblogs.weebly.com/aimachinelearning/learning-the-stochastic-gradient-descent-algorithm</a:t>
            </a:r>
            <a:endParaRPr lang="en-US" u="sng" dirty="0" smtClean="0"/>
          </a:p>
          <a:p>
            <a:r>
              <a:rPr lang="en-US" u="sng" dirty="0" smtClean="0">
                <a:hlinkClick r:id="rId4"/>
              </a:rPr>
              <a:t>https://www.mdpi.com/2072-6694/14/11/2605/htm</a:t>
            </a:r>
            <a:endParaRPr lang="en-US" dirty="0" smtClean="0"/>
          </a:p>
          <a:p>
            <a:r>
              <a:rPr lang="en-US" u="sng" dirty="0" smtClean="0">
                <a:hlinkClick r:id="rId5"/>
              </a:rPr>
              <a:t>https://www.gercekbilim.com/amalgam-dolgular-guclu-mr-cihazlarindan-gecerken-civa-saliyor/</a:t>
            </a:r>
            <a:r>
              <a:rPr lang="en-US" dirty="0" smtClean="0"/>
              <a:t> .</a:t>
            </a:r>
          </a:p>
          <a:p>
            <a:r>
              <a:rPr lang="en-US" u="sng" dirty="0" smtClean="0">
                <a:hlinkClick r:id="rId6"/>
              </a:rPr>
              <a:t>https://www.oreilly.com/library/view/deep-learning-for/9781788295628/a5ce2fa2-8c67-4ead-a9bd-a2d07b5f3fa8.xhtml</a:t>
            </a:r>
            <a:endParaRPr lang="en-US" dirty="0" smtClean="0"/>
          </a:p>
          <a:p>
            <a:r>
              <a:rPr lang="en-US" u="sng" dirty="0" smtClean="0">
                <a:hlinkClick r:id="rId7"/>
              </a:rPr>
              <a:t>https://</a:t>
            </a:r>
            <a:r>
              <a:rPr lang="en-US" u="sng" dirty="0" smtClean="0">
                <a:hlinkClick r:id="rId7"/>
              </a:rPr>
              <a:t>medium.com/swlh/dcgan-deep-convolutional-generative-adversarial-network-1a2e55c35133</a:t>
            </a:r>
            <a:endParaRPr lang="en-US" u="sng" dirty="0" smtClean="0"/>
          </a:p>
          <a:p>
            <a:r>
              <a:rPr lang="en-US" dirty="0" err="1" smtClean="0"/>
              <a:t>Medikal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İşlemede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Uygulamaları</a:t>
            </a:r>
            <a:endParaRPr lang="en-US" u="sng" dirty="0" smtClean="0"/>
          </a:p>
          <a:p>
            <a:r>
              <a:rPr lang="en-US" dirty="0" smtClean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dergipark.org.tr/tr/download/article-file/1732250</a:t>
            </a:r>
            <a:endParaRPr lang="en-US" dirty="0" smtClean="0"/>
          </a:p>
          <a:p>
            <a:r>
              <a:rPr lang="en-US" dirty="0" smtClean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www.researchgate.net/publication/328347813_Derin_Ogrenme_ve_Saglik_Alanindaki_Uygulamalari/link/5f997a40a6fdccfd7b84e32a/download</a:t>
            </a:r>
            <a:endParaRPr lang="en-US" dirty="0" smtClean="0"/>
          </a:p>
          <a:p>
            <a:r>
              <a:rPr lang="en-US" dirty="0" smtClean="0"/>
              <a:t>DERİN ÖĞRENME TEKNİKLERİNİN BİYOMEDİKAL İMGELER ÜZERİNE UYGULAMALARI</a:t>
            </a:r>
            <a:endParaRPr lang="en-US" dirty="0" smtClean="0"/>
          </a:p>
          <a:p>
            <a:r>
              <a:rPr lang="en-US" dirty="0" smtClean="0">
                <a:hlinkClick r:id="rId10"/>
              </a:rPr>
              <a:t>https://openaccess.firat.edu.tr/xmlui/bitstream/handle/11508/18404/524890.pdf?sequence=1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934" y="0"/>
            <a:ext cx="8707066" cy="2705478"/>
          </a:xfrm>
          <a:prstGeom prst="rect">
            <a:avLst/>
          </a:prstGeom>
        </p:spPr>
      </p:pic>
      <p:pic>
        <p:nvPicPr>
          <p:cNvPr id="5" name="Picture 4" descr="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144" y="3429000"/>
            <a:ext cx="8992856" cy="21148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5714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3962400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setinin</a:t>
            </a:r>
            <a:r>
              <a:rPr lang="en-US" dirty="0" smtClean="0"/>
              <a:t> </a:t>
            </a:r>
            <a:r>
              <a:rPr lang="en-US" dirty="0" err="1" smtClean="0"/>
              <a:t>kullanılma</a:t>
            </a:r>
            <a:r>
              <a:rPr lang="en-US" dirty="0" smtClean="0"/>
              <a:t> </a:t>
            </a:r>
            <a:r>
              <a:rPr lang="en-US" dirty="0" err="1" smtClean="0"/>
              <a:t>amacı</a:t>
            </a:r>
            <a:r>
              <a:rPr lang="en-US" dirty="0" smtClean="0"/>
              <a:t> </a:t>
            </a:r>
            <a:r>
              <a:rPr lang="en-US" dirty="0" err="1" smtClean="0"/>
              <a:t>çoklu</a:t>
            </a:r>
            <a:r>
              <a:rPr lang="en-US" dirty="0" smtClean="0"/>
              <a:t> </a:t>
            </a:r>
            <a:r>
              <a:rPr lang="en-US" dirty="0" err="1" smtClean="0"/>
              <a:t>veriler</a:t>
            </a:r>
            <a:r>
              <a:rPr lang="en-US" dirty="0" smtClean="0"/>
              <a:t> </a:t>
            </a:r>
            <a:r>
              <a:rPr lang="en-US" dirty="0" err="1" smtClean="0"/>
              <a:t>kullanılarak</a:t>
            </a:r>
            <a:r>
              <a:rPr lang="en-US" dirty="0" smtClean="0"/>
              <a:t> </a:t>
            </a:r>
            <a:r>
              <a:rPr lang="en-US" dirty="0" err="1" smtClean="0"/>
              <a:t>ikili</a:t>
            </a:r>
            <a:r>
              <a:rPr lang="en-US" dirty="0" smtClean="0"/>
              <a:t> </a:t>
            </a:r>
            <a:r>
              <a:rPr lang="en-US" dirty="0" err="1" smtClean="0"/>
              <a:t>sınıflandırma</a:t>
            </a:r>
            <a:r>
              <a:rPr lang="en-US" dirty="0" smtClean="0"/>
              <a:t> </a:t>
            </a:r>
            <a:r>
              <a:rPr lang="en-US" dirty="0" err="1" smtClean="0"/>
              <a:t>performansını</a:t>
            </a:r>
            <a:r>
              <a:rPr lang="en-US" dirty="0" smtClean="0"/>
              <a:t> test </a:t>
            </a:r>
            <a:r>
              <a:rPr lang="en-US" dirty="0" err="1" smtClean="0"/>
              <a:t>etmektir</a:t>
            </a:r>
            <a:r>
              <a:rPr lang="en-US" dirty="0" smtClean="0"/>
              <a:t>. Bu </a:t>
            </a:r>
            <a:r>
              <a:rPr lang="en-US" dirty="0" err="1" smtClean="0"/>
              <a:t>amaçla</a:t>
            </a:r>
            <a:r>
              <a:rPr lang="en-US" dirty="0" smtClean="0"/>
              <a:t> </a:t>
            </a:r>
            <a:r>
              <a:rPr lang="en-US" dirty="0" err="1" smtClean="0"/>
              <a:t>birden</a:t>
            </a:r>
            <a:r>
              <a:rPr lang="en-US" dirty="0" smtClean="0"/>
              <a:t> </a:t>
            </a:r>
            <a:r>
              <a:rPr lang="en-US" dirty="0" err="1" smtClean="0"/>
              <a:t>fazla</a:t>
            </a:r>
            <a:r>
              <a:rPr lang="en-US" dirty="0" smtClean="0"/>
              <a:t> </a:t>
            </a:r>
            <a:r>
              <a:rPr lang="en-US" dirty="0" err="1" smtClean="0"/>
              <a:t>konvolüsyon</a:t>
            </a:r>
            <a:r>
              <a:rPr lang="en-US" dirty="0" smtClean="0"/>
              <a:t> </a:t>
            </a:r>
            <a:r>
              <a:rPr lang="en-US" dirty="0" err="1" smtClean="0"/>
              <a:t>sinir</a:t>
            </a:r>
            <a:r>
              <a:rPr lang="en-US" dirty="0" smtClean="0"/>
              <a:t> </a:t>
            </a:r>
            <a:r>
              <a:rPr lang="en-US" dirty="0" err="1" smtClean="0"/>
              <a:t>ağları</a:t>
            </a:r>
            <a:r>
              <a:rPr lang="en-US" dirty="0" smtClean="0"/>
              <a:t> (Convolution Neural </a:t>
            </a:r>
            <a:r>
              <a:rPr lang="en-US" dirty="0" smtClean="0"/>
              <a:t>Network),</a:t>
            </a:r>
            <a:r>
              <a:rPr lang="en-US" dirty="0" smtClean="0"/>
              <a:t> </a:t>
            </a:r>
            <a:r>
              <a:rPr lang="en-US" dirty="0" err="1" smtClean="0"/>
              <a:t>yöntemi</a:t>
            </a:r>
            <a:r>
              <a:rPr lang="en-US" dirty="0" smtClean="0"/>
              <a:t> </a:t>
            </a:r>
            <a:r>
              <a:rPr lang="en-US" dirty="0" err="1" smtClean="0"/>
              <a:t>kullanılmış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başarıları</a:t>
            </a:r>
            <a:r>
              <a:rPr lang="en-US" dirty="0" smtClean="0"/>
              <a:t> </a:t>
            </a:r>
            <a:r>
              <a:rPr lang="en-US" dirty="0" err="1" smtClean="0"/>
              <a:t>değerlendirilmiştir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0"/>
            <a:ext cx="8077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İmge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Setlerinin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Yapılarına</a:t>
            </a:r>
            <a:r>
              <a:rPr lang="en-US" dirty="0" smtClean="0"/>
              <a:t> </a:t>
            </a:r>
            <a:r>
              <a:rPr lang="en-US" dirty="0" err="1" smtClean="0"/>
              <a:t>Uygulanması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Değerlendirme</a:t>
            </a:r>
            <a:r>
              <a:rPr lang="en-US" dirty="0" smtClean="0"/>
              <a:t> </a:t>
            </a:r>
            <a:r>
              <a:rPr lang="en-US" dirty="0" err="1" smtClean="0"/>
              <a:t>ölçütleri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hiper</a:t>
            </a:r>
            <a:r>
              <a:rPr lang="en-US" dirty="0" smtClean="0"/>
              <a:t> </a:t>
            </a:r>
            <a:r>
              <a:rPr lang="en-US" dirty="0" err="1" smtClean="0"/>
              <a:t>parametre</a:t>
            </a:r>
            <a:r>
              <a:rPr lang="en-US" dirty="0" smtClean="0"/>
              <a:t> </a:t>
            </a:r>
            <a:r>
              <a:rPr lang="en-US" dirty="0" err="1" smtClean="0"/>
              <a:t>seçimlerine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modelleriyle</a:t>
            </a:r>
            <a:r>
              <a:rPr lang="en-US" dirty="0" smtClean="0"/>
              <a:t> </a:t>
            </a:r>
            <a:r>
              <a:rPr lang="en-US" dirty="0" err="1" smtClean="0"/>
              <a:t>medikal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setlerinin</a:t>
            </a:r>
            <a:r>
              <a:rPr lang="en-US" dirty="0" smtClean="0"/>
              <a:t> </a:t>
            </a:r>
            <a:r>
              <a:rPr lang="en-US" dirty="0" err="1" smtClean="0"/>
              <a:t>performans</a:t>
            </a:r>
            <a:r>
              <a:rPr lang="en-US" dirty="0" smtClean="0"/>
              <a:t> </a:t>
            </a:r>
            <a:r>
              <a:rPr lang="en-US" dirty="0" err="1" smtClean="0"/>
              <a:t>sonuçları</a:t>
            </a:r>
            <a:r>
              <a:rPr lang="en-US" dirty="0" smtClean="0"/>
              <a:t> </a:t>
            </a:r>
            <a:r>
              <a:rPr lang="en-US" dirty="0" err="1" smtClean="0"/>
              <a:t>aşağıdadır</a:t>
            </a:r>
            <a:r>
              <a:rPr lang="en-US" dirty="0" smtClean="0"/>
              <a:t>. </a:t>
            </a:r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hiper</a:t>
            </a:r>
            <a:r>
              <a:rPr lang="en-US" dirty="0" smtClean="0"/>
              <a:t> </a:t>
            </a:r>
            <a:r>
              <a:rPr lang="en-US" dirty="0" err="1" smtClean="0"/>
              <a:t>parametre</a:t>
            </a:r>
            <a:r>
              <a:rPr lang="en-US" dirty="0" smtClean="0"/>
              <a:t> </a:t>
            </a:r>
            <a:r>
              <a:rPr lang="en-US" dirty="0" err="1" smtClean="0"/>
              <a:t>seçeneği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modellerin</a:t>
            </a:r>
            <a:r>
              <a:rPr lang="en-US" dirty="0" smtClean="0"/>
              <a:t> </a:t>
            </a:r>
            <a:r>
              <a:rPr lang="en-US" dirty="0" err="1" smtClean="0"/>
              <a:t>varsayılan</a:t>
            </a:r>
            <a:r>
              <a:rPr lang="en-US" dirty="0" smtClean="0"/>
              <a:t> </a:t>
            </a:r>
            <a:r>
              <a:rPr lang="en-US" dirty="0" err="1" smtClean="0"/>
              <a:t>değerleri</a:t>
            </a:r>
            <a:r>
              <a:rPr lang="en-US" dirty="0" smtClean="0"/>
              <a:t> </a:t>
            </a:r>
            <a:r>
              <a:rPr lang="en-US" dirty="0" err="1" smtClean="0"/>
              <a:t>başlangıç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seçilmiş</a:t>
            </a:r>
            <a:r>
              <a:rPr lang="en-US" dirty="0" smtClean="0"/>
              <a:t> </a:t>
            </a:r>
            <a:r>
              <a:rPr lang="en-US" dirty="0" err="1" smtClean="0"/>
              <a:t>olup</a:t>
            </a:r>
            <a:r>
              <a:rPr lang="en-US" dirty="0" smtClean="0"/>
              <a:t> </a:t>
            </a:r>
            <a:r>
              <a:rPr lang="en-US" dirty="0" err="1" smtClean="0"/>
              <a:t>performansa</a:t>
            </a:r>
            <a:r>
              <a:rPr lang="en-US" dirty="0" smtClean="0"/>
              <a:t> </a:t>
            </a:r>
            <a:r>
              <a:rPr lang="en-US" dirty="0" err="1" smtClean="0"/>
              <a:t>bağlı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</a:p>
          <a:p>
            <a:r>
              <a:rPr lang="en-US" dirty="0" smtClean="0"/>
              <a:t>optimize </a:t>
            </a:r>
            <a:r>
              <a:rPr lang="en-US" dirty="0" err="1" smtClean="0"/>
              <a:t>yöntemi</a:t>
            </a:r>
            <a:r>
              <a:rPr lang="en-US" dirty="0" smtClean="0"/>
              <a:t>(</a:t>
            </a:r>
            <a:r>
              <a:rPr lang="en-US" dirty="0" err="1" smtClean="0"/>
              <a:t>sgd</a:t>
            </a:r>
            <a:r>
              <a:rPr lang="en-US" dirty="0" smtClean="0"/>
              <a:t>, </a:t>
            </a:r>
            <a:r>
              <a:rPr lang="en-US" dirty="0" err="1" smtClean="0"/>
              <a:t>adam</a:t>
            </a:r>
            <a:r>
              <a:rPr lang="en-US" dirty="0" smtClean="0"/>
              <a:t>, </a:t>
            </a:r>
            <a:r>
              <a:rPr lang="en-US" dirty="0" err="1" smtClean="0"/>
              <a:t>rmsprop</a:t>
            </a:r>
            <a:r>
              <a:rPr lang="en-US" dirty="0" smtClean="0"/>
              <a:t>), </a:t>
            </a:r>
          </a:p>
          <a:p>
            <a:r>
              <a:rPr lang="en-US" dirty="0" smtClean="0"/>
              <a:t>mini-batch </a:t>
            </a:r>
            <a:r>
              <a:rPr lang="en-US" dirty="0" err="1" smtClean="0"/>
              <a:t>seçimi</a:t>
            </a:r>
            <a:r>
              <a:rPr lang="en-US" dirty="0" smtClean="0"/>
              <a:t>(64, 128, 256, 512), </a:t>
            </a:r>
          </a:p>
          <a:p>
            <a:r>
              <a:rPr lang="en-US" dirty="0" err="1" smtClean="0"/>
              <a:t>aktivasyon</a:t>
            </a:r>
            <a:r>
              <a:rPr lang="en-US" dirty="0" smtClean="0"/>
              <a:t> </a:t>
            </a:r>
            <a:r>
              <a:rPr lang="en-US" dirty="0" err="1" smtClean="0"/>
              <a:t>fonksiyonu</a:t>
            </a:r>
            <a:r>
              <a:rPr lang="en-US" dirty="0" smtClean="0"/>
              <a:t> (sigmoid, </a:t>
            </a:r>
            <a:r>
              <a:rPr lang="en-US" dirty="0" err="1" smtClean="0"/>
              <a:t>softmax</a:t>
            </a:r>
            <a:r>
              <a:rPr lang="en-US" dirty="0" smtClean="0"/>
              <a:t>) </a:t>
            </a:r>
            <a:r>
              <a:rPr lang="en-US" dirty="0" err="1" smtClean="0"/>
              <a:t>ve</a:t>
            </a:r>
            <a:r>
              <a:rPr lang="en-US" dirty="0" smtClean="0"/>
              <a:t> epoch(10, 20, 100, 150) </a:t>
            </a:r>
            <a:r>
              <a:rPr lang="en-US" dirty="0" err="1" smtClean="0"/>
              <a:t>ayarlamaları</a:t>
            </a:r>
            <a:r>
              <a:rPr lang="en-US" dirty="0" smtClean="0"/>
              <a:t> </a:t>
            </a:r>
            <a:r>
              <a:rPr lang="en-US" dirty="0" err="1" smtClean="0"/>
              <a:t>yapılmıştır</a:t>
            </a:r>
            <a:r>
              <a:rPr lang="en-US" dirty="0" smtClean="0"/>
              <a:t>.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öğrenmede</a:t>
            </a:r>
            <a:r>
              <a:rPr lang="en-US" dirty="0" smtClean="0"/>
              <a:t> </a:t>
            </a:r>
            <a:r>
              <a:rPr lang="en-US" dirty="0" err="1" smtClean="0"/>
              <a:t>başarı</a:t>
            </a:r>
            <a:r>
              <a:rPr lang="en-US" dirty="0" smtClean="0"/>
              <a:t> </a:t>
            </a:r>
            <a:r>
              <a:rPr lang="en-US" dirty="0" err="1" smtClean="0"/>
              <a:t>hesaplanırken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kaynaklarda</a:t>
            </a:r>
            <a:r>
              <a:rPr lang="en-US" dirty="0" smtClean="0"/>
              <a:t> </a:t>
            </a:r>
            <a:r>
              <a:rPr lang="en-US" dirty="0" err="1" smtClean="0"/>
              <a:t>epoch’lardaki</a:t>
            </a:r>
            <a:r>
              <a:rPr lang="en-US" dirty="0" smtClean="0"/>
              <a:t> en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başarımı</a:t>
            </a:r>
            <a:r>
              <a:rPr lang="en-US" dirty="0" smtClean="0"/>
              <a:t> </a:t>
            </a:r>
            <a:r>
              <a:rPr lang="en-US" dirty="0" err="1" smtClean="0"/>
              <a:t>alırken</a:t>
            </a:r>
            <a:r>
              <a:rPr lang="en-US" dirty="0" smtClean="0"/>
              <a:t> </a:t>
            </a:r>
            <a:r>
              <a:rPr lang="en-US" dirty="0" err="1" smtClean="0"/>
              <a:t>bazı</a:t>
            </a:r>
            <a:r>
              <a:rPr lang="en-US" dirty="0" smtClean="0"/>
              <a:t> </a:t>
            </a:r>
            <a:r>
              <a:rPr lang="en-US" dirty="0" err="1" smtClean="0"/>
              <a:t>kaynaklarda</a:t>
            </a:r>
            <a:r>
              <a:rPr lang="en-US" dirty="0" smtClean="0"/>
              <a:t> son epoch </a:t>
            </a:r>
            <a:r>
              <a:rPr lang="en-US" dirty="0" err="1" smtClean="0"/>
              <a:t>değeri</a:t>
            </a:r>
            <a:r>
              <a:rPr lang="en-US" dirty="0" smtClean="0"/>
              <a:t> </a:t>
            </a:r>
            <a:r>
              <a:rPr lang="en-US" dirty="0" err="1" smtClean="0"/>
              <a:t>alınmıştır</a:t>
            </a:r>
            <a:r>
              <a:rPr lang="en-US" dirty="0" smtClean="0"/>
              <a:t>. </a:t>
            </a:r>
            <a:r>
              <a:rPr lang="en-US" dirty="0" err="1" smtClean="0"/>
              <a:t>Uygulama</a:t>
            </a:r>
            <a:r>
              <a:rPr lang="en-US" dirty="0" smtClean="0"/>
              <a:t> </a:t>
            </a:r>
            <a:r>
              <a:rPr lang="en-US" dirty="0" err="1" smtClean="0"/>
              <a:t>sonuçları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anlaşılır</a:t>
            </a:r>
            <a:r>
              <a:rPr lang="en-US" dirty="0" smtClean="0"/>
              <a:t> </a:t>
            </a:r>
            <a:r>
              <a:rPr lang="en-US" dirty="0" err="1" smtClean="0"/>
              <a:t>olması</a:t>
            </a:r>
            <a:r>
              <a:rPr lang="en-US" dirty="0" smtClean="0"/>
              <a:t> </a:t>
            </a:r>
            <a:r>
              <a:rPr lang="en-US" dirty="0" err="1" smtClean="0"/>
              <a:t>açısından</a:t>
            </a:r>
            <a:r>
              <a:rPr lang="en-US" dirty="0" smtClean="0"/>
              <a:t> </a:t>
            </a:r>
            <a:r>
              <a:rPr lang="en-US" dirty="0" err="1" smtClean="0"/>
              <a:t>başarı</a:t>
            </a:r>
            <a:r>
              <a:rPr lang="en-US" dirty="0" smtClean="0"/>
              <a:t> </a:t>
            </a:r>
            <a:r>
              <a:rPr lang="en-US" dirty="0" err="1" smtClean="0"/>
              <a:t>sonuçları</a:t>
            </a:r>
            <a:r>
              <a:rPr lang="en-US" dirty="0" smtClean="0"/>
              <a:t> </a:t>
            </a:r>
            <a:r>
              <a:rPr lang="en-US" dirty="0" err="1" smtClean="0"/>
              <a:t>alınırken</a:t>
            </a:r>
            <a:r>
              <a:rPr lang="en-US" dirty="0" smtClean="0"/>
              <a:t> </a:t>
            </a:r>
            <a:r>
              <a:rPr lang="en-US" dirty="0" err="1" smtClean="0"/>
              <a:t>epoch’lardaki</a:t>
            </a:r>
            <a:r>
              <a:rPr lang="en-US" dirty="0" smtClean="0"/>
              <a:t> en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başarı</a:t>
            </a:r>
            <a:r>
              <a:rPr lang="en-US" dirty="0" smtClean="0"/>
              <a:t>, son </a:t>
            </a:r>
            <a:r>
              <a:rPr lang="en-US" dirty="0" err="1" smtClean="0"/>
              <a:t>epoch’taki</a:t>
            </a:r>
            <a:r>
              <a:rPr lang="en-US" dirty="0" smtClean="0"/>
              <a:t> </a:t>
            </a:r>
            <a:r>
              <a:rPr lang="en-US" dirty="0" err="1" smtClean="0"/>
              <a:t>başarı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her </a:t>
            </a:r>
            <a:r>
              <a:rPr lang="en-US" dirty="0" err="1" smtClean="0"/>
              <a:t>epoch’taki</a:t>
            </a:r>
            <a:r>
              <a:rPr lang="en-US" dirty="0" smtClean="0"/>
              <a:t> </a:t>
            </a:r>
            <a:r>
              <a:rPr lang="en-US" dirty="0" err="1" smtClean="0"/>
              <a:t>ortalama</a:t>
            </a:r>
            <a:r>
              <a:rPr lang="en-US" dirty="0" smtClean="0"/>
              <a:t> </a:t>
            </a:r>
            <a:r>
              <a:rPr lang="en-US" dirty="0" err="1" smtClean="0"/>
              <a:t>başarı</a:t>
            </a:r>
            <a:r>
              <a:rPr lang="en-US" dirty="0" smtClean="0"/>
              <a:t> </a:t>
            </a:r>
            <a:r>
              <a:rPr lang="en-US" dirty="0" err="1" smtClean="0"/>
              <a:t>değerleri</a:t>
            </a:r>
            <a:r>
              <a:rPr lang="en-US" dirty="0" smtClean="0"/>
              <a:t> </a:t>
            </a:r>
            <a:r>
              <a:rPr lang="en-US" dirty="0" err="1" smtClean="0"/>
              <a:t>alınmıştır</a:t>
            </a:r>
            <a:r>
              <a:rPr lang="en-US" dirty="0" smtClean="0"/>
              <a:t>. </a:t>
            </a:r>
            <a:endParaRPr lang="en-US" dirty="0" smtClean="0"/>
          </a:p>
          <a:p>
            <a:r>
              <a:rPr lang="en-US" dirty="0" smtClean="0"/>
              <a:t>Epoch: </a:t>
            </a:r>
            <a:r>
              <a:rPr lang="en-US" dirty="0" err="1" smtClean="0"/>
              <a:t>Derin</a:t>
            </a:r>
            <a:r>
              <a:rPr lang="en-US" dirty="0" smtClean="0"/>
              <a:t> </a:t>
            </a:r>
            <a:r>
              <a:rPr lang="en-US" dirty="0" err="1" smtClean="0"/>
              <a:t>öğrenme</a:t>
            </a:r>
            <a:r>
              <a:rPr lang="en-US" dirty="0" smtClean="0"/>
              <a:t> </a:t>
            </a:r>
            <a:r>
              <a:rPr lang="en-US" dirty="0" err="1" smtClean="0"/>
              <a:t>modelinin</a:t>
            </a:r>
            <a:r>
              <a:rPr lang="en-US" dirty="0" smtClean="0"/>
              <a:t> </a:t>
            </a:r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seti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kaç</a:t>
            </a:r>
            <a:r>
              <a:rPr lang="en-US" dirty="0" smtClean="0"/>
              <a:t> </a:t>
            </a:r>
            <a:r>
              <a:rPr lang="en-US" dirty="0" err="1" smtClean="0"/>
              <a:t>kez</a:t>
            </a:r>
            <a:r>
              <a:rPr lang="en-US" dirty="0" smtClean="0"/>
              <a:t> </a:t>
            </a:r>
            <a:r>
              <a:rPr lang="en-US" dirty="0" err="1" smtClean="0"/>
              <a:t>eğitileceğini</a:t>
            </a:r>
            <a:r>
              <a:rPr lang="en-US" dirty="0" smtClean="0"/>
              <a:t> </a:t>
            </a:r>
            <a:r>
              <a:rPr lang="en-US" dirty="0" err="1" smtClean="0"/>
              <a:t>ifade</a:t>
            </a:r>
            <a:r>
              <a:rPr lang="en-US" dirty="0" smtClean="0"/>
              <a:t> </a:t>
            </a:r>
            <a:r>
              <a:rPr lang="en-US" dirty="0" err="1" smtClean="0"/>
              <a:t>eder</a:t>
            </a:r>
            <a:r>
              <a:rPr lang="en-US" dirty="0" smtClean="0"/>
              <a:t>. </a:t>
            </a:r>
            <a:endParaRPr lang="en-US" dirty="0" smtClean="0"/>
          </a:p>
        </p:txBody>
      </p:sp>
      <p:pic>
        <p:nvPicPr>
          <p:cNvPr id="5" name="Picture 4" descr="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886200"/>
            <a:ext cx="9144000" cy="17172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800" y="56388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 </a:t>
            </a:r>
            <a:r>
              <a:rPr lang="en-US" dirty="0" err="1" smtClean="0"/>
              <a:t>performans</a:t>
            </a:r>
            <a:r>
              <a:rPr lang="en-US" dirty="0" smtClean="0"/>
              <a:t> </a:t>
            </a:r>
            <a:r>
              <a:rPr lang="en-US" dirty="0" err="1" smtClean="0"/>
              <a:t>sonuçlarına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AlexNET</a:t>
            </a:r>
            <a:r>
              <a:rPr lang="en-US" dirty="0" smtClean="0"/>
              <a:t>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</a:t>
            </a:r>
            <a:r>
              <a:rPr lang="en-US" dirty="0" err="1" smtClean="0"/>
              <a:t>diğer</a:t>
            </a:r>
            <a:r>
              <a:rPr lang="en-US" dirty="0" smtClean="0"/>
              <a:t>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modellerine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sonuçlar</a:t>
            </a:r>
            <a:r>
              <a:rPr lang="en-US" dirty="0" smtClean="0"/>
              <a:t> </a:t>
            </a:r>
            <a:r>
              <a:rPr lang="en-US" dirty="0" err="1" smtClean="0"/>
              <a:t>sergilemiştir</a:t>
            </a:r>
            <a:r>
              <a:rPr lang="en-US" dirty="0" smtClean="0"/>
              <a:t>. Bu </a:t>
            </a:r>
            <a:r>
              <a:rPr lang="en-US" dirty="0" err="1" smtClean="0"/>
              <a:t>uygulama</a:t>
            </a:r>
            <a:r>
              <a:rPr lang="en-US" dirty="0" smtClean="0"/>
              <a:t> </a:t>
            </a:r>
            <a:r>
              <a:rPr lang="en-US" dirty="0" err="1" smtClean="0"/>
              <a:t>sonuçlarına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AlexNET</a:t>
            </a:r>
            <a:r>
              <a:rPr lang="en-US" dirty="0" smtClean="0"/>
              <a:t>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modeli</a:t>
            </a:r>
            <a:r>
              <a:rPr lang="en-US" dirty="0" smtClean="0"/>
              <a:t> dropout </a:t>
            </a:r>
            <a:r>
              <a:rPr lang="en-US" dirty="0" err="1" smtClean="0"/>
              <a:t>hiper</a:t>
            </a:r>
            <a:r>
              <a:rPr lang="en-US" dirty="0" smtClean="0"/>
              <a:t> </a:t>
            </a:r>
            <a:r>
              <a:rPr lang="en-US" dirty="0" err="1" smtClean="0"/>
              <a:t>parametresi</a:t>
            </a:r>
            <a:r>
              <a:rPr lang="en-US" dirty="0" smtClean="0"/>
              <a:t> </a:t>
            </a:r>
            <a:r>
              <a:rPr lang="en-US" dirty="0" err="1" smtClean="0"/>
              <a:t>değişmesi</a:t>
            </a:r>
            <a:r>
              <a:rPr lang="en-US" dirty="0" smtClean="0"/>
              <a:t> </a:t>
            </a:r>
            <a:r>
              <a:rPr lang="en-US" dirty="0" err="1" smtClean="0"/>
              <a:t>sonucu</a:t>
            </a:r>
            <a:r>
              <a:rPr lang="en-US" dirty="0" smtClean="0"/>
              <a:t> %72,12’den %75’e </a:t>
            </a:r>
            <a:r>
              <a:rPr lang="en-US" dirty="0" err="1" smtClean="0"/>
              <a:t>yükseltmiş</a:t>
            </a:r>
            <a:r>
              <a:rPr lang="en-US" dirty="0" smtClean="0"/>
              <a:t> </a:t>
            </a:r>
            <a:r>
              <a:rPr lang="en-US" dirty="0" err="1" smtClean="0"/>
              <a:t>fakat</a:t>
            </a:r>
            <a:r>
              <a:rPr lang="en-US" dirty="0" smtClean="0"/>
              <a:t> </a:t>
            </a:r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ortalama</a:t>
            </a:r>
            <a:r>
              <a:rPr lang="en-US" dirty="0" smtClean="0"/>
              <a:t> </a:t>
            </a:r>
            <a:r>
              <a:rPr lang="en-US" dirty="0" err="1" smtClean="0"/>
              <a:t>başarımda</a:t>
            </a:r>
            <a:r>
              <a:rPr lang="en-US" dirty="0" smtClean="0"/>
              <a:t> </a:t>
            </a:r>
            <a:r>
              <a:rPr lang="en-US" dirty="0" err="1" smtClean="0"/>
              <a:t>benzer</a:t>
            </a:r>
            <a:r>
              <a:rPr lang="en-US" dirty="0" smtClean="0"/>
              <a:t> </a:t>
            </a:r>
            <a:r>
              <a:rPr lang="en-US" dirty="0" err="1" smtClean="0"/>
              <a:t>sonuçlar</a:t>
            </a:r>
            <a:r>
              <a:rPr lang="en-US" dirty="0" smtClean="0"/>
              <a:t> </a:t>
            </a:r>
            <a:r>
              <a:rPr lang="en-US" dirty="0" err="1" smtClean="0"/>
              <a:t>sergilemiştir</a:t>
            </a:r>
            <a:endParaRPr lang="en-US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78010" cy="57157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24384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Bu </a:t>
            </a:r>
            <a:r>
              <a:rPr lang="en-US" dirty="0" err="1" smtClean="0"/>
              <a:t>grafiklere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ağ</a:t>
            </a:r>
            <a:r>
              <a:rPr lang="en-US" dirty="0" smtClean="0"/>
              <a:t> </a:t>
            </a:r>
            <a:r>
              <a:rPr lang="en-US" dirty="0" err="1" smtClean="0"/>
              <a:t>kendini</a:t>
            </a:r>
            <a:r>
              <a:rPr lang="en-US" dirty="0" smtClean="0"/>
              <a:t> </a:t>
            </a:r>
            <a:r>
              <a:rPr lang="en-US" dirty="0" err="1" smtClean="0"/>
              <a:t>eğitirken</a:t>
            </a:r>
            <a:r>
              <a:rPr lang="en-US" dirty="0" smtClean="0"/>
              <a:t> 20 </a:t>
            </a:r>
            <a:r>
              <a:rPr lang="en-US" dirty="0" err="1" smtClean="0"/>
              <a:t>epoch’tan</a:t>
            </a:r>
            <a:r>
              <a:rPr lang="en-US" dirty="0" smtClean="0"/>
              <a:t> </a:t>
            </a:r>
            <a:r>
              <a:rPr lang="en-US" dirty="0" err="1" smtClean="0"/>
              <a:t>itibaren</a:t>
            </a:r>
            <a:r>
              <a:rPr lang="en-US" dirty="0" smtClean="0"/>
              <a:t> </a:t>
            </a:r>
            <a:r>
              <a:rPr lang="en-US" dirty="0" err="1" smtClean="0"/>
              <a:t>eğitimde</a:t>
            </a:r>
            <a:r>
              <a:rPr lang="en-US" dirty="0" smtClean="0"/>
              <a:t> </a:t>
            </a:r>
            <a:r>
              <a:rPr lang="en-US" dirty="0" err="1" smtClean="0"/>
              <a:t>istenilen</a:t>
            </a:r>
            <a:r>
              <a:rPr lang="en-US" dirty="0" smtClean="0"/>
              <a:t> </a:t>
            </a:r>
            <a:r>
              <a:rPr lang="en-US" dirty="0" err="1" smtClean="0"/>
              <a:t>sonuçlara</a:t>
            </a:r>
            <a:r>
              <a:rPr lang="en-US" dirty="0" smtClean="0"/>
              <a:t> </a:t>
            </a:r>
            <a:r>
              <a:rPr lang="en-US" dirty="0" err="1" smtClean="0"/>
              <a:t>gelmiştir</a:t>
            </a:r>
            <a:r>
              <a:rPr lang="en-US" dirty="0" smtClean="0"/>
              <a:t>. </a:t>
            </a:r>
            <a:r>
              <a:rPr lang="en-US" dirty="0" err="1" smtClean="0"/>
              <a:t>Fakat</a:t>
            </a:r>
            <a:r>
              <a:rPr lang="en-US" dirty="0" smtClean="0"/>
              <a:t> test </a:t>
            </a:r>
            <a:r>
              <a:rPr lang="en-US" dirty="0" err="1" smtClean="0"/>
              <a:t>başarısında</a:t>
            </a:r>
            <a:r>
              <a:rPr lang="en-US" dirty="0" smtClean="0"/>
              <a:t> %70-80 </a:t>
            </a:r>
            <a:r>
              <a:rPr lang="en-US" dirty="0" err="1" smtClean="0"/>
              <a:t>arasında</a:t>
            </a:r>
            <a:r>
              <a:rPr lang="en-US" dirty="0" smtClean="0"/>
              <a:t> </a:t>
            </a:r>
            <a:r>
              <a:rPr lang="en-US" dirty="0" err="1" smtClean="0"/>
              <a:t>dalgalanmalar</a:t>
            </a:r>
            <a:r>
              <a:rPr lang="en-US" dirty="0" smtClean="0"/>
              <a:t> </a:t>
            </a:r>
            <a:r>
              <a:rPr lang="en-US" dirty="0" err="1" smtClean="0"/>
              <a:t>göstermiştir</a:t>
            </a:r>
            <a:endParaRPr lang="en-US" dirty="0" smtClean="0"/>
          </a:p>
        </p:txBody>
      </p:sp>
      <p:pic>
        <p:nvPicPr>
          <p:cNvPr id="6" name="Picture 5" descr="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52800"/>
            <a:ext cx="9144000" cy="50988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0"/>
            <a:ext cx="8153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/>
              <a:t>Derin</a:t>
            </a:r>
            <a:r>
              <a:rPr lang="en-US" sz="4000" dirty="0" smtClean="0"/>
              <a:t> </a:t>
            </a:r>
            <a:r>
              <a:rPr lang="en-US" sz="4000" dirty="0" err="1" smtClean="0"/>
              <a:t>öğrenme</a:t>
            </a:r>
            <a:r>
              <a:rPr lang="en-US" sz="4000" dirty="0" smtClean="0"/>
              <a:t> </a:t>
            </a:r>
            <a:r>
              <a:rPr lang="en-US" sz="4000" dirty="0" err="1" smtClean="0"/>
              <a:t>ile</a:t>
            </a:r>
            <a:r>
              <a:rPr lang="en-US" sz="4000" dirty="0" smtClean="0"/>
              <a:t> </a:t>
            </a:r>
            <a:r>
              <a:rPr lang="en-US" sz="4000" dirty="0" err="1" smtClean="0"/>
              <a:t>medikal</a:t>
            </a:r>
            <a:r>
              <a:rPr lang="en-US" sz="4000" dirty="0" smtClean="0"/>
              <a:t> </a:t>
            </a:r>
            <a:r>
              <a:rPr lang="en-US" sz="4000" dirty="0" err="1" smtClean="0"/>
              <a:t>görüntülerde</a:t>
            </a:r>
            <a:r>
              <a:rPr lang="en-US" sz="4000" dirty="0" smtClean="0"/>
              <a:t> </a:t>
            </a:r>
            <a:r>
              <a:rPr lang="en-US" sz="4000" dirty="0" err="1" smtClean="0"/>
              <a:t>iyileştirme</a:t>
            </a:r>
            <a:endParaRPr lang="en-US" sz="4000" dirty="0" smtClean="0"/>
          </a:p>
        </p:txBody>
      </p:sp>
      <p:pic>
        <p:nvPicPr>
          <p:cNvPr id="5" name="Picture 4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95400"/>
            <a:ext cx="9144000" cy="4545316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2472</TotalTime>
  <Words>2756</Words>
  <Application>Microsoft Office PowerPoint</Application>
  <PresentationFormat>On-screen Show (4:3)</PresentationFormat>
  <Paragraphs>108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Solstice</vt:lpstr>
      <vt:lpstr>Medikal Görüntü İşlemede Derin Öğrenme Uygulamaları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Garavel</dc:creator>
  <cp:lastModifiedBy>Windows User</cp:lastModifiedBy>
  <cp:revision>294</cp:revision>
  <dcterms:created xsi:type="dcterms:W3CDTF">2006-08-16T00:00:00Z</dcterms:created>
  <dcterms:modified xsi:type="dcterms:W3CDTF">2022-11-21T21:33:55Z</dcterms:modified>
</cp:coreProperties>
</file>